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70" r:id="rId7"/>
    <p:sldId id="274" r:id="rId8"/>
    <p:sldId id="262" r:id="rId9"/>
    <p:sldId id="272" r:id="rId10"/>
    <p:sldId id="271" r:id="rId11"/>
    <p:sldId id="267" r:id="rId12"/>
    <p:sldId id="284" r:id="rId13"/>
    <p:sldId id="285" r:id="rId14"/>
    <p:sldId id="286" r:id="rId15"/>
    <p:sldId id="287" r:id="rId16"/>
    <p:sldId id="288" r:id="rId17"/>
    <p:sldId id="289" r:id="rId18"/>
    <p:sldId id="290" r:id="rId19"/>
    <p:sldId id="291" r:id="rId20"/>
    <p:sldId id="306" r:id="rId21"/>
    <p:sldId id="307" r:id="rId22"/>
    <p:sldId id="308" r:id="rId23"/>
    <p:sldId id="309" r:id="rId24"/>
    <p:sldId id="310" r:id="rId25"/>
    <p:sldId id="311" r:id="rId26"/>
    <p:sldId id="312" r:id="rId27"/>
    <p:sldId id="313" r:id="rId28"/>
    <p:sldId id="314"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15" r:id="rId42"/>
    <p:sldId id="305" r:id="rId4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Arial" charset="0"/>
      </a:defRPr>
    </a:lvl1pPr>
    <a:lvl2pPr marL="457200" algn="ctr" rtl="0" fontAlgn="base">
      <a:spcBef>
        <a:spcPct val="0"/>
      </a:spcBef>
      <a:spcAft>
        <a:spcPct val="0"/>
      </a:spcAft>
      <a:defRPr kern="1200">
        <a:solidFill>
          <a:schemeClr val="tx1"/>
        </a:solidFill>
        <a:latin typeface="Arial" charset="0"/>
        <a:ea typeface="ＭＳ Ｐゴシック" charset="0"/>
        <a:cs typeface="Arial" charset="0"/>
      </a:defRPr>
    </a:lvl2pPr>
    <a:lvl3pPr marL="914400" algn="ctr" rtl="0" fontAlgn="base">
      <a:spcBef>
        <a:spcPct val="0"/>
      </a:spcBef>
      <a:spcAft>
        <a:spcPct val="0"/>
      </a:spcAft>
      <a:defRPr kern="1200">
        <a:solidFill>
          <a:schemeClr val="tx1"/>
        </a:solidFill>
        <a:latin typeface="Arial" charset="0"/>
        <a:ea typeface="ＭＳ Ｐゴシック" charset="0"/>
        <a:cs typeface="Arial" charset="0"/>
      </a:defRPr>
    </a:lvl3pPr>
    <a:lvl4pPr marL="1371600" algn="ctr" rtl="0" fontAlgn="base">
      <a:spcBef>
        <a:spcPct val="0"/>
      </a:spcBef>
      <a:spcAft>
        <a:spcPct val="0"/>
      </a:spcAft>
      <a:defRPr kern="1200">
        <a:solidFill>
          <a:schemeClr val="tx1"/>
        </a:solidFill>
        <a:latin typeface="Arial" charset="0"/>
        <a:ea typeface="ＭＳ Ｐゴシック" charset="0"/>
        <a:cs typeface="Arial" charset="0"/>
      </a:defRPr>
    </a:lvl4pPr>
    <a:lvl5pPr marL="1828800" algn="ctr"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p:scale>
          <a:sx n="100" d="100"/>
          <a:sy n="100" d="100"/>
        </p:scale>
        <p:origin x="-1800" y="-22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3B44D3FC-E798-0C44-A3B3-4FCE61123B65}" type="slidenum">
              <a:rPr lang="en-US"/>
              <a:pPr/>
              <a:t>‹#›</a:t>
            </a:fld>
            <a:endParaRPr lang="en-US"/>
          </a:p>
        </p:txBody>
      </p:sp>
    </p:spTree>
    <p:extLst>
      <p:ext uri="{BB962C8B-B14F-4D97-AF65-F5344CB8AC3E}">
        <p14:creationId xmlns:p14="http://schemas.microsoft.com/office/powerpoint/2010/main" val="24613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3421492-8F12-E94A-834A-13D5ACD422EB}" type="slidenum">
              <a:rPr lang="en-US"/>
              <a:pPr/>
              <a:t>‹#›</a:t>
            </a:fld>
            <a:endParaRPr lang="en-US"/>
          </a:p>
        </p:txBody>
      </p:sp>
    </p:spTree>
    <p:extLst>
      <p:ext uri="{BB962C8B-B14F-4D97-AF65-F5344CB8AC3E}">
        <p14:creationId xmlns:p14="http://schemas.microsoft.com/office/powerpoint/2010/main" val="12597809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421492-8F12-E94A-834A-13D5ACD422EB}" type="slidenum">
              <a:rPr lang="en-US" smtClean="0"/>
              <a:pPr/>
              <a:t>8</a:t>
            </a:fld>
            <a:endParaRPr lang="en-US"/>
          </a:p>
        </p:txBody>
      </p:sp>
    </p:spTree>
    <p:extLst>
      <p:ext uri="{BB962C8B-B14F-4D97-AF65-F5344CB8AC3E}">
        <p14:creationId xmlns:p14="http://schemas.microsoft.com/office/powerpoint/2010/main" val="285690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Power</a:t>
            </a:r>
            <a:r>
              <a:rPr lang="en-US" baseline="0" dirty="0" smtClean="0"/>
              <a:t> companies charge for  the real power consumption.</a:t>
            </a:r>
          </a:p>
          <a:p>
            <a:pPr>
              <a:buFont typeface="Arial" pitchFamily="34" charset="0"/>
              <a:buChar char="•"/>
            </a:pPr>
            <a:r>
              <a:rPr lang="en-US" sz="1200" kern="1200" dirty="0" smtClean="0">
                <a:solidFill>
                  <a:schemeClr val="tx1"/>
                </a:solidFill>
                <a:latin typeface="Arial" charset="0"/>
                <a:ea typeface="ＭＳ Ｐゴシック" charset="0"/>
                <a:cs typeface="Arial" charset="0"/>
              </a:rPr>
              <a:t>Real power, is the cosine of Apparent</a:t>
            </a:r>
            <a:r>
              <a:rPr lang="en-US" sz="1200" kern="1200" baseline="0" dirty="0" smtClean="0">
                <a:solidFill>
                  <a:schemeClr val="tx1"/>
                </a:solidFill>
                <a:latin typeface="Arial" charset="0"/>
                <a:ea typeface="ＭＳ Ｐゴシック" charset="0"/>
                <a:cs typeface="Arial" charset="0"/>
              </a:rPr>
              <a:t> Power</a:t>
            </a:r>
            <a:r>
              <a:rPr lang="en-US" sz="1200" kern="1200" dirty="0" smtClean="0">
                <a:solidFill>
                  <a:schemeClr val="tx1"/>
                </a:solidFill>
                <a:latin typeface="Arial" charset="0"/>
                <a:ea typeface="ＭＳ Ｐゴシック" charset="0"/>
                <a:cs typeface="Arial" charset="0"/>
              </a:rPr>
              <a:t> ( P = V * I * </a:t>
            </a:r>
            <a:r>
              <a:rPr lang="en-US" sz="1200" kern="1200" dirty="0" err="1" smtClean="0">
                <a:solidFill>
                  <a:schemeClr val="tx1"/>
                </a:solidFill>
                <a:latin typeface="Arial" charset="0"/>
                <a:ea typeface="ＭＳ Ｐゴシック" charset="0"/>
                <a:cs typeface="Arial" charset="0"/>
              </a:rPr>
              <a:t>cosƟ</a:t>
            </a:r>
            <a:r>
              <a:rPr lang="en-US" sz="1200" kern="1200" dirty="0" smtClean="0">
                <a:solidFill>
                  <a:schemeClr val="tx1"/>
                </a:solidFill>
                <a:latin typeface="Arial" charset="0"/>
                <a:ea typeface="ＭＳ Ｐゴシック" charset="0"/>
                <a:cs typeface="Arial" charset="0"/>
              </a:rPr>
              <a:t> )</a:t>
            </a:r>
          </a:p>
          <a:p>
            <a:pPr>
              <a:buFont typeface="Arial" pitchFamily="34" charset="0"/>
              <a:buChar char="•"/>
            </a:pPr>
            <a:r>
              <a:rPr lang="en-US" sz="1200" kern="1200" dirty="0" smtClean="0">
                <a:solidFill>
                  <a:schemeClr val="tx1"/>
                </a:solidFill>
                <a:latin typeface="Arial" charset="0"/>
                <a:ea typeface="ＭＳ Ｐゴシック" charset="0"/>
                <a:cs typeface="Arial" charset="0"/>
              </a:rPr>
              <a:t>In order to measure power we needed to build which would accurately measure the three unknowns of the power equation V, I</a:t>
            </a:r>
            <a:r>
              <a:rPr lang="en-US" sz="1200" kern="1200" baseline="0" dirty="0" smtClean="0">
                <a:solidFill>
                  <a:schemeClr val="tx1"/>
                </a:solidFill>
                <a:latin typeface="Arial" charset="0"/>
                <a:ea typeface="ＭＳ Ｐゴシック" charset="0"/>
                <a:cs typeface="Arial" charset="0"/>
              </a:rPr>
              <a:t> and </a:t>
            </a:r>
            <a:r>
              <a:rPr lang="en-US" sz="1200" kern="1200" dirty="0" smtClean="0">
                <a:solidFill>
                  <a:schemeClr val="tx1"/>
                </a:solidFill>
                <a:latin typeface="Arial" charset="0"/>
                <a:ea typeface="ＭＳ Ｐゴシック" charset="0"/>
                <a:cs typeface="Arial" charset="0"/>
              </a:rPr>
              <a:t>Ɵ.</a:t>
            </a:r>
          </a:p>
          <a:p>
            <a:pPr>
              <a:buFont typeface="Arial" pitchFamily="34" charset="0"/>
              <a:buChar char="•"/>
            </a:pPr>
            <a:endParaRPr lang="en-US" sz="1200" kern="1200" dirty="0" smtClean="0">
              <a:solidFill>
                <a:schemeClr val="tx1"/>
              </a:solidFill>
              <a:latin typeface="Arial" charset="0"/>
              <a:ea typeface="ＭＳ Ｐゴシック" charset="0"/>
              <a:cs typeface="Arial" charset="0"/>
            </a:endParaRPr>
          </a:p>
          <a:p>
            <a:pPr>
              <a:buFont typeface="Arial" pitchFamily="34" charset="0"/>
              <a:buNone/>
            </a:pPr>
            <a:endParaRPr lang="en-US" sz="1200" kern="1200" dirty="0" smtClean="0">
              <a:solidFill>
                <a:schemeClr val="tx1"/>
              </a:solidFill>
              <a:latin typeface="Arial" charset="0"/>
              <a:ea typeface="ＭＳ Ｐゴシック" charset="0"/>
              <a:cs typeface="Arial" charset="0"/>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3421492-8F12-E94A-834A-13D5ACD422EB}"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charset="0"/>
                <a:cs typeface="Arial" charset="0"/>
              </a:rPr>
              <a:t>MEASURED CURRENT = [V</a:t>
            </a:r>
            <a:r>
              <a:rPr lang="en-US" sz="1200" b="1" kern="1200" baseline="-25000" dirty="0" smtClean="0">
                <a:solidFill>
                  <a:schemeClr val="tx1"/>
                </a:solidFill>
                <a:latin typeface="Arial" charset="0"/>
                <a:ea typeface="ＭＳ Ｐゴシック" charset="0"/>
                <a:cs typeface="Arial" charset="0"/>
              </a:rPr>
              <a:t>OUT </a:t>
            </a:r>
            <a:r>
              <a:rPr lang="en-US" sz="1200" b="1" kern="1200" dirty="0" smtClean="0">
                <a:solidFill>
                  <a:schemeClr val="tx1"/>
                </a:solidFill>
                <a:latin typeface="Arial" charset="0"/>
                <a:ea typeface="ＭＳ Ｐゴシック" charset="0"/>
                <a:cs typeface="Arial" charset="0"/>
              </a:rPr>
              <a:t> -  4.0] / 0.033</a:t>
            </a:r>
          </a:p>
          <a:p>
            <a:pPr marL="0" marR="0" indent="0" algn="ctr"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ＭＳ Ｐゴシック" charset="0"/>
              <a:cs typeface="Arial" charset="0"/>
            </a:endParaRPr>
          </a:p>
          <a:p>
            <a:endParaRPr lang="en-US" dirty="0"/>
          </a:p>
        </p:txBody>
      </p:sp>
      <p:sp>
        <p:nvSpPr>
          <p:cNvPr id="4" name="Slide Number Placeholder 3"/>
          <p:cNvSpPr>
            <a:spLocks noGrp="1"/>
          </p:cNvSpPr>
          <p:nvPr>
            <p:ph type="sldNum" sz="quarter" idx="10"/>
          </p:nvPr>
        </p:nvSpPr>
        <p:spPr/>
        <p:txBody>
          <a:bodyPr/>
          <a:lstStyle/>
          <a:p>
            <a:fld id="{F3421492-8F12-E94A-834A-13D5ACD422E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EBAF3-DA3F-45DA-8D9B-E5CC8666950C}" type="slidenum">
              <a:rPr lang="en-US" smtClean="0"/>
              <a:pPr/>
              <a:t>34</a:t>
            </a:fld>
            <a:endParaRPr lang="en-US"/>
          </a:p>
        </p:txBody>
      </p:sp>
    </p:spTree>
    <p:extLst>
      <p:ext uri="{BB962C8B-B14F-4D97-AF65-F5344CB8AC3E}">
        <p14:creationId xmlns:p14="http://schemas.microsoft.com/office/powerpoint/2010/main" val="370338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685800"/>
            <a:ext cx="8534400" cy="1395413"/>
          </a:xfrm>
        </p:spPr>
        <p:txBody>
          <a:bodyPr/>
          <a:lstStyle>
            <a:lvl1pPr algn="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3352800" y="2081213"/>
            <a:ext cx="5486400" cy="1066800"/>
          </a:xfrm>
        </p:spPr>
        <p:txBody>
          <a:bodyPr/>
          <a:lstStyle>
            <a:lvl1pPr marL="0" indent="0" algn="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sz="1400"/>
            </a:lvl1pPr>
          </a:lstStyle>
          <a:p>
            <a:endParaRPr lang="en-US"/>
          </a:p>
        </p:txBody>
      </p:sp>
      <p:sp>
        <p:nvSpPr>
          <p:cNvPr id="5125" name="Rectangle 5"/>
          <p:cNvSpPr>
            <a:spLocks noGrp="1" noChangeArrowheads="1"/>
          </p:cNvSpPr>
          <p:nvPr>
            <p:ph type="ftr" sz="quarter" idx="3"/>
          </p:nvPr>
        </p:nvSpPr>
        <p:spPr/>
        <p:txBody>
          <a:bodyPr/>
          <a:lstStyle>
            <a:lvl1pPr>
              <a:defRPr sz="1400"/>
            </a:lvl1pPr>
          </a:lstStyle>
          <a:p>
            <a:endParaRPr lang="en-US"/>
          </a:p>
        </p:txBody>
      </p:sp>
      <p:sp>
        <p:nvSpPr>
          <p:cNvPr id="5126" name="Rectangle 6"/>
          <p:cNvSpPr>
            <a:spLocks noGrp="1" noChangeArrowheads="1"/>
          </p:cNvSpPr>
          <p:nvPr>
            <p:ph type="sldNum" sz="quarter" idx="4"/>
          </p:nvPr>
        </p:nvSpPr>
        <p:spPr/>
        <p:txBody>
          <a:bodyPr/>
          <a:lstStyle>
            <a:lvl1pPr>
              <a:defRPr sz="1400"/>
            </a:lvl1pPr>
          </a:lstStyle>
          <a:p>
            <a:fld id="{15F8F02B-090E-2144-B522-1A8C518341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455E67-1A16-C14D-8F26-1F401F122F99}" type="slidenum">
              <a:rPr lang="en-US"/>
              <a:pPr/>
              <a:t>‹#›</a:t>
            </a:fld>
            <a:endParaRPr lang="en-US"/>
          </a:p>
        </p:txBody>
      </p:sp>
    </p:spTree>
    <p:extLst>
      <p:ext uri="{BB962C8B-B14F-4D97-AF65-F5344CB8AC3E}">
        <p14:creationId xmlns:p14="http://schemas.microsoft.com/office/powerpoint/2010/main" val="326638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85738"/>
            <a:ext cx="2133600" cy="5986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5738"/>
            <a:ext cx="6248400" cy="5986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9BCBF8-CAF6-6541-8827-8EAA9143BD74}" type="slidenum">
              <a:rPr lang="en-US"/>
              <a:pPr/>
              <a:t>‹#›</a:t>
            </a:fld>
            <a:endParaRPr lang="en-US"/>
          </a:p>
        </p:txBody>
      </p:sp>
    </p:spTree>
    <p:extLst>
      <p:ext uri="{BB962C8B-B14F-4D97-AF65-F5344CB8AC3E}">
        <p14:creationId xmlns:p14="http://schemas.microsoft.com/office/powerpoint/2010/main" val="24615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235349-1C83-5E40-AD96-8880EAA34647}" type="slidenum">
              <a:rPr lang="en-US"/>
              <a:pPr/>
              <a:t>‹#›</a:t>
            </a:fld>
            <a:endParaRPr lang="en-US"/>
          </a:p>
        </p:txBody>
      </p:sp>
    </p:spTree>
    <p:extLst>
      <p:ext uri="{BB962C8B-B14F-4D97-AF65-F5344CB8AC3E}">
        <p14:creationId xmlns:p14="http://schemas.microsoft.com/office/powerpoint/2010/main" val="208815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9FC1D0-109F-9F47-B340-CA8CA67B262F}" type="slidenum">
              <a:rPr lang="en-US"/>
              <a:pPr/>
              <a:t>‹#›</a:t>
            </a:fld>
            <a:endParaRPr lang="en-US"/>
          </a:p>
        </p:txBody>
      </p:sp>
    </p:spTree>
    <p:extLst>
      <p:ext uri="{BB962C8B-B14F-4D97-AF65-F5344CB8AC3E}">
        <p14:creationId xmlns:p14="http://schemas.microsoft.com/office/powerpoint/2010/main" val="228457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76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3652C2-338E-4745-BA9A-1188B660AFD3}" type="slidenum">
              <a:rPr lang="en-US"/>
              <a:pPr/>
              <a:t>‹#›</a:t>
            </a:fld>
            <a:endParaRPr lang="en-US"/>
          </a:p>
        </p:txBody>
      </p:sp>
    </p:spTree>
    <p:extLst>
      <p:ext uri="{BB962C8B-B14F-4D97-AF65-F5344CB8AC3E}">
        <p14:creationId xmlns:p14="http://schemas.microsoft.com/office/powerpoint/2010/main" val="159812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231420B-B9B5-2944-856E-E0C8682CB55B}" type="slidenum">
              <a:rPr lang="en-US"/>
              <a:pPr/>
              <a:t>‹#›</a:t>
            </a:fld>
            <a:endParaRPr lang="en-US"/>
          </a:p>
        </p:txBody>
      </p:sp>
    </p:spTree>
    <p:extLst>
      <p:ext uri="{BB962C8B-B14F-4D97-AF65-F5344CB8AC3E}">
        <p14:creationId xmlns:p14="http://schemas.microsoft.com/office/powerpoint/2010/main" val="188461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1DDDA98-8D08-6840-88F2-9EA3765E8D2B}" type="slidenum">
              <a:rPr lang="en-US"/>
              <a:pPr/>
              <a:t>‹#›</a:t>
            </a:fld>
            <a:endParaRPr lang="en-US"/>
          </a:p>
        </p:txBody>
      </p:sp>
    </p:spTree>
    <p:extLst>
      <p:ext uri="{BB962C8B-B14F-4D97-AF65-F5344CB8AC3E}">
        <p14:creationId xmlns:p14="http://schemas.microsoft.com/office/powerpoint/2010/main" val="23929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E13BDA-0BD5-4041-B6E6-C14AA359D68F}" type="slidenum">
              <a:rPr lang="en-US"/>
              <a:pPr/>
              <a:t>‹#›</a:t>
            </a:fld>
            <a:endParaRPr lang="en-US"/>
          </a:p>
        </p:txBody>
      </p:sp>
    </p:spTree>
    <p:extLst>
      <p:ext uri="{BB962C8B-B14F-4D97-AF65-F5344CB8AC3E}">
        <p14:creationId xmlns:p14="http://schemas.microsoft.com/office/powerpoint/2010/main" val="245699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090049-A9D4-1143-99D9-362627C778F4}" type="slidenum">
              <a:rPr lang="en-US"/>
              <a:pPr/>
              <a:t>‹#›</a:t>
            </a:fld>
            <a:endParaRPr lang="en-US"/>
          </a:p>
        </p:txBody>
      </p:sp>
    </p:spTree>
    <p:extLst>
      <p:ext uri="{BB962C8B-B14F-4D97-AF65-F5344CB8AC3E}">
        <p14:creationId xmlns:p14="http://schemas.microsoft.com/office/powerpoint/2010/main" val="19469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A584F5-C4AC-FD4C-9A9C-D593644B1F7A}" type="slidenum">
              <a:rPr lang="en-US"/>
              <a:pPr/>
              <a:t>‹#›</a:t>
            </a:fld>
            <a:endParaRPr lang="en-US"/>
          </a:p>
        </p:txBody>
      </p:sp>
    </p:spTree>
    <p:extLst>
      <p:ext uri="{BB962C8B-B14F-4D97-AF65-F5344CB8AC3E}">
        <p14:creationId xmlns:p14="http://schemas.microsoft.com/office/powerpoint/2010/main" val="5167729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85738"/>
            <a:ext cx="678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04800" y="16764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304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0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lvl1pPr>
          </a:lstStyle>
          <a:p>
            <a:fld id="{D9D351A6-64F3-0841-A3E4-D88B57BBE9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ea typeface="ＭＳ Ｐゴシック" charset="0"/>
          <a:cs typeface="Arial" charset="0"/>
        </a:defRPr>
      </a:lvl2pPr>
      <a:lvl3pPr algn="l" rtl="0" eaLnBrk="1" fontAlgn="base" hangingPunct="1">
        <a:spcBef>
          <a:spcPct val="0"/>
        </a:spcBef>
        <a:spcAft>
          <a:spcPct val="0"/>
        </a:spcAft>
        <a:defRPr sz="3600">
          <a:solidFill>
            <a:schemeClr val="tx1"/>
          </a:solidFill>
          <a:latin typeface="Arial" charset="0"/>
          <a:ea typeface="ＭＳ Ｐゴシック" charset="0"/>
          <a:cs typeface="Arial" charset="0"/>
        </a:defRPr>
      </a:lvl3pPr>
      <a:lvl4pPr algn="l" rtl="0" eaLnBrk="1" fontAlgn="base" hangingPunct="1">
        <a:spcBef>
          <a:spcPct val="0"/>
        </a:spcBef>
        <a:spcAft>
          <a:spcPct val="0"/>
        </a:spcAft>
        <a:defRPr sz="3600">
          <a:solidFill>
            <a:schemeClr val="tx1"/>
          </a:solidFill>
          <a:latin typeface="Arial" charset="0"/>
          <a:ea typeface="ＭＳ Ｐゴシック" charset="0"/>
          <a:cs typeface="Arial" charset="0"/>
        </a:defRPr>
      </a:lvl4pPr>
      <a:lvl5pPr algn="l" rtl="0" eaLnBrk="1" fontAlgn="base" hangingPunct="1">
        <a:spcBef>
          <a:spcPct val="0"/>
        </a:spcBef>
        <a:spcAft>
          <a:spcPct val="0"/>
        </a:spcAft>
        <a:defRPr sz="3600">
          <a:solidFill>
            <a:schemeClr val="tx1"/>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chemeClr val="tx1"/>
          </a:solidFill>
          <a:latin typeface="Arial" charset="0"/>
          <a:ea typeface="ＭＳ Ｐゴシック" charset="0"/>
          <a:cs typeface="Arial" charset="0"/>
        </a:defRPr>
      </a:lvl6pPr>
      <a:lvl7pPr marL="914400" algn="l" rtl="0" eaLnBrk="1" fontAlgn="base" hangingPunct="1">
        <a:spcBef>
          <a:spcPct val="0"/>
        </a:spcBef>
        <a:spcAft>
          <a:spcPct val="0"/>
        </a:spcAft>
        <a:defRPr sz="3600">
          <a:solidFill>
            <a:schemeClr val="tx1"/>
          </a:solidFill>
          <a:latin typeface="Arial" charset="0"/>
          <a:ea typeface="ＭＳ Ｐゴシック" charset="0"/>
          <a:cs typeface="Arial" charset="0"/>
        </a:defRPr>
      </a:lvl7pPr>
      <a:lvl8pPr marL="1371600" algn="l" rtl="0" eaLnBrk="1" fontAlgn="base" hangingPunct="1">
        <a:spcBef>
          <a:spcPct val="0"/>
        </a:spcBef>
        <a:spcAft>
          <a:spcPct val="0"/>
        </a:spcAft>
        <a:defRPr sz="3600">
          <a:solidFill>
            <a:schemeClr val="tx1"/>
          </a:solidFill>
          <a:latin typeface="Arial" charset="0"/>
          <a:ea typeface="ＭＳ Ｐゴシック" charset="0"/>
          <a:cs typeface="Arial" charset="0"/>
        </a:defRPr>
      </a:lvl8pPr>
      <a:lvl9pPr marL="1828800" algn="l" rtl="0" eaLnBrk="1" fontAlgn="base" hangingPunct="1">
        <a:spcBef>
          <a:spcPct val="0"/>
        </a:spcBef>
        <a:spcAft>
          <a:spcPct val="0"/>
        </a:spcAft>
        <a:defRPr sz="36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Arial" charset="0"/>
          <a:cs typeface="+mn-cs"/>
        </a:defRPr>
      </a:lvl2pPr>
      <a:lvl3pPr marL="1143000" indent="-228600" algn="l" rtl="0" eaLnBrk="1" fontAlgn="base" hangingPunct="1">
        <a:spcBef>
          <a:spcPct val="20000"/>
        </a:spcBef>
        <a:spcAft>
          <a:spcPct val="0"/>
        </a:spcAft>
        <a:buChar char="•"/>
        <a:defRPr>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6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6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6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6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POWER-AID</a:t>
            </a:r>
            <a:endParaRPr lang="en-US" sz="4000" b="1" dirty="0"/>
          </a:p>
        </p:txBody>
      </p:sp>
      <p:sp>
        <p:nvSpPr>
          <p:cNvPr id="3" name="Subtitle 2"/>
          <p:cNvSpPr>
            <a:spLocks noGrp="1"/>
          </p:cNvSpPr>
          <p:nvPr>
            <p:ph type="subTitle" idx="1"/>
          </p:nvPr>
        </p:nvSpPr>
        <p:spPr/>
        <p:txBody>
          <a:bodyPr/>
          <a:lstStyle/>
          <a:p>
            <a:r>
              <a:rPr lang="en-US" dirty="0" smtClean="0"/>
              <a:t>GROUP 6</a:t>
            </a:r>
          </a:p>
          <a:p>
            <a:r>
              <a:rPr lang="en-US" dirty="0" smtClean="0"/>
              <a:t>FALL 2011</a:t>
            </a:r>
            <a:endParaRPr lang="en-US" dirty="0"/>
          </a:p>
        </p:txBody>
      </p:sp>
      <p:sp>
        <p:nvSpPr>
          <p:cNvPr id="4" name="TextBox 3"/>
          <p:cNvSpPr txBox="1"/>
          <p:nvPr/>
        </p:nvSpPr>
        <p:spPr>
          <a:xfrm>
            <a:off x="6172200" y="4114800"/>
            <a:ext cx="2819400" cy="1754327"/>
          </a:xfrm>
          <a:prstGeom prst="rect">
            <a:avLst/>
          </a:prstGeom>
          <a:noFill/>
        </p:spPr>
        <p:txBody>
          <a:bodyPr wrap="square" rtlCol="0">
            <a:spAutoFit/>
          </a:bodyPr>
          <a:lstStyle/>
          <a:p>
            <a:pPr algn="l"/>
            <a:r>
              <a:rPr lang="en-US" dirty="0" smtClean="0"/>
              <a:t>GROUP MEMBERS:</a:t>
            </a:r>
          </a:p>
          <a:p>
            <a:pPr algn="l"/>
            <a:endParaRPr lang="en-US" dirty="0"/>
          </a:p>
          <a:p>
            <a:pPr algn="l"/>
            <a:r>
              <a:rPr lang="en-US" dirty="0" smtClean="0"/>
              <a:t>Chris Diller</a:t>
            </a:r>
          </a:p>
          <a:p>
            <a:pPr algn="l"/>
            <a:r>
              <a:rPr lang="en-US" dirty="0" smtClean="0"/>
              <a:t>Arman Murat</a:t>
            </a:r>
          </a:p>
          <a:p>
            <a:pPr algn="l"/>
            <a:r>
              <a:rPr lang="en-US" dirty="0" smtClean="0"/>
              <a:t>Christian Aranha</a:t>
            </a:r>
          </a:p>
          <a:p>
            <a:pPr algn="l"/>
            <a:r>
              <a:rPr lang="en-US" dirty="0" smtClean="0"/>
              <a:t>Kurt Riecken</a:t>
            </a:r>
            <a:endParaRPr lang="en-US" dirty="0"/>
          </a:p>
        </p:txBody>
      </p:sp>
    </p:spTree>
    <p:extLst>
      <p:ext uri="{BB962C8B-B14F-4D97-AF65-F5344CB8AC3E}">
        <p14:creationId xmlns:p14="http://schemas.microsoft.com/office/powerpoint/2010/main" val="31366031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 Screen Block Diagram</a:t>
            </a:r>
            <a:endParaRPr lang="en-US" dirty="0"/>
          </a:p>
        </p:txBody>
      </p:sp>
      <p:pic>
        <p:nvPicPr>
          <p:cNvPr id="3" name="Picture 2" descr="qscreen schema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752600"/>
            <a:ext cx="3029581" cy="4792248"/>
          </a:xfrm>
          <a:prstGeom prst="rect">
            <a:avLst/>
          </a:prstGeom>
        </p:spPr>
      </p:pic>
      <p:sp>
        <p:nvSpPr>
          <p:cNvPr id="4" name="TextBox 3"/>
          <p:cNvSpPr txBox="1"/>
          <p:nvPr/>
        </p:nvSpPr>
        <p:spPr>
          <a:xfrm>
            <a:off x="457200" y="2438400"/>
            <a:ext cx="4495800" cy="2862323"/>
          </a:xfrm>
          <a:prstGeom prst="rect">
            <a:avLst/>
          </a:prstGeom>
          <a:noFill/>
        </p:spPr>
        <p:txBody>
          <a:bodyPr wrap="square" rtlCol="0">
            <a:spAutoFit/>
          </a:bodyPr>
          <a:lstStyle/>
          <a:p>
            <a:pPr marL="285750" indent="-285750" algn="l">
              <a:buFont typeface="Arial"/>
              <a:buChar char="•"/>
            </a:pPr>
            <a:r>
              <a:rPr lang="en-US" dirty="0" smtClean="0"/>
              <a:t>Qscreen Embedded Controller needs a wireless interface to communicate with the rest of the system.</a:t>
            </a:r>
          </a:p>
          <a:p>
            <a:pPr marL="285750" indent="-285750" algn="l">
              <a:buFont typeface="Arial"/>
              <a:buChar char="•"/>
            </a:pPr>
            <a:r>
              <a:rPr lang="en-US" dirty="0" smtClean="0"/>
              <a:t>TI CC2500 RF Transceiver will be utilized using </a:t>
            </a:r>
            <a:r>
              <a:rPr lang="en-US" dirty="0" err="1" smtClean="0"/>
              <a:t>Zigbee</a:t>
            </a:r>
            <a:r>
              <a:rPr lang="en-US" dirty="0" smtClean="0"/>
              <a:t> communication protocol.</a:t>
            </a:r>
          </a:p>
          <a:p>
            <a:pPr marL="285750" indent="-285750" algn="l">
              <a:buFont typeface="Arial"/>
              <a:buChar char="•"/>
            </a:pPr>
            <a:r>
              <a:rPr lang="en-US" dirty="0" smtClean="0"/>
              <a:t>We chose TI wireless because of the compatibility with the MSP430 and also the simplicity of the </a:t>
            </a:r>
            <a:r>
              <a:rPr lang="en-US" dirty="0" err="1" smtClean="0"/>
              <a:t>Zigbee</a:t>
            </a:r>
            <a:r>
              <a:rPr lang="en-US" dirty="0"/>
              <a:t> </a:t>
            </a:r>
            <a:r>
              <a:rPr lang="en-US" dirty="0" smtClean="0"/>
              <a:t>protocol compared to other wireless options.  </a:t>
            </a:r>
            <a:endParaRPr lang="en-US" dirty="0"/>
          </a:p>
        </p:txBody>
      </p:sp>
    </p:spTree>
    <p:extLst>
      <p:ext uri="{BB962C8B-B14F-4D97-AF65-F5344CB8AC3E}">
        <p14:creationId xmlns:p14="http://schemas.microsoft.com/office/powerpoint/2010/main" val="2281724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781800" cy="1143000"/>
          </a:xfrm>
        </p:spPr>
        <p:txBody>
          <a:bodyPr/>
          <a:lstStyle/>
          <a:p>
            <a:r>
              <a:rPr lang="en-US" dirty="0" smtClean="0"/>
              <a:t>Software Flowchart</a:t>
            </a:r>
            <a:endParaRPr lang="en-US" dirty="0"/>
          </a:p>
        </p:txBody>
      </p:sp>
      <p:grpSp>
        <p:nvGrpSpPr>
          <p:cNvPr id="64" name="Group 63"/>
          <p:cNvGrpSpPr/>
          <p:nvPr/>
        </p:nvGrpSpPr>
        <p:grpSpPr>
          <a:xfrm>
            <a:off x="838200" y="1828800"/>
            <a:ext cx="7391400" cy="4876800"/>
            <a:chOff x="838200" y="1828800"/>
            <a:chExt cx="7391400" cy="4876800"/>
          </a:xfrm>
        </p:grpSpPr>
        <p:sp>
          <p:nvSpPr>
            <p:cNvPr id="26" name="Process 25"/>
            <p:cNvSpPr/>
            <p:nvPr/>
          </p:nvSpPr>
          <p:spPr bwMode="auto">
            <a:xfrm>
              <a:off x="990600" y="5562600"/>
              <a:ext cx="1600200" cy="990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25" name="Process 24"/>
            <p:cNvSpPr/>
            <p:nvPr/>
          </p:nvSpPr>
          <p:spPr bwMode="auto">
            <a:xfrm>
              <a:off x="6477000" y="5638800"/>
              <a:ext cx="1600200" cy="990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grpSp>
          <p:nvGrpSpPr>
            <p:cNvPr id="15" name="Group 14"/>
            <p:cNvGrpSpPr/>
            <p:nvPr/>
          </p:nvGrpSpPr>
          <p:grpSpPr>
            <a:xfrm>
              <a:off x="3733800" y="1828800"/>
              <a:ext cx="1600200" cy="990600"/>
              <a:chOff x="3810000" y="1905000"/>
              <a:chExt cx="1600200" cy="990600"/>
            </a:xfrm>
          </p:grpSpPr>
          <p:sp>
            <p:nvSpPr>
              <p:cNvPr id="10" name="Process 9"/>
              <p:cNvSpPr/>
              <p:nvPr/>
            </p:nvSpPr>
            <p:spPr bwMode="auto">
              <a:xfrm>
                <a:off x="3810000" y="1905000"/>
                <a:ext cx="1600200" cy="990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4" name="TextBox 3"/>
              <p:cNvSpPr txBox="1"/>
              <p:nvPr/>
            </p:nvSpPr>
            <p:spPr>
              <a:xfrm>
                <a:off x="3810000" y="1905000"/>
                <a:ext cx="1600200" cy="923330"/>
              </a:xfrm>
              <a:prstGeom prst="rect">
                <a:avLst/>
              </a:prstGeom>
              <a:noFill/>
            </p:spPr>
            <p:txBody>
              <a:bodyPr wrap="square" rtlCol="0">
                <a:spAutoFit/>
              </a:bodyPr>
              <a:lstStyle/>
              <a:p>
                <a:r>
                  <a:rPr lang="en-US" dirty="0" smtClean="0"/>
                  <a:t>Qscreen</a:t>
                </a:r>
              </a:p>
              <a:p>
                <a:r>
                  <a:rPr lang="en-US" dirty="0" smtClean="0"/>
                  <a:t>Receive</a:t>
                </a:r>
              </a:p>
              <a:p>
                <a:r>
                  <a:rPr lang="en-US" dirty="0" smtClean="0"/>
                  <a:t>Measurement</a:t>
                </a:r>
              </a:p>
            </p:txBody>
          </p:sp>
        </p:grpSp>
        <p:grpSp>
          <p:nvGrpSpPr>
            <p:cNvPr id="16" name="Group 15"/>
            <p:cNvGrpSpPr/>
            <p:nvPr/>
          </p:nvGrpSpPr>
          <p:grpSpPr>
            <a:xfrm>
              <a:off x="3733800" y="3124200"/>
              <a:ext cx="1600200" cy="990600"/>
              <a:chOff x="3810000" y="3124200"/>
              <a:chExt cx="1600200" cy="990600"/>
            </a:xfrm>
          </p:grpSpPr>
          <p:sp>
            <p:nvSpPr>
              <p:cNvPr id="13" name="Process 12"/>
              <p:cNvSpPr/>
              <p:nvPr/>
            </p:nvSpPr>
            <p:spPr bwMode="auto">
              <a:xfrm>
                <a:off x="3810000" y="3124200"/>
                <a:ext cx="1600200" cy="990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5" name="TextBox 4"/>
              <p:cNvSpPr txBox="1"/>
              <p:nvPr/>
            </p:nvSpPr>
            <p:spPr>
              <a:xfrm>
                <a:off x="3810000" y="3200400"/>
                <a:ext cx="1600200" cy="646331"/>
              </a:xfrm>
              <a:prstGeom prst="rect">
                <a:avLst/>
              </a:prstGeom>
              <a:noFill/>
            </p:spPr>
            <p:txBody>
              <a:bodyPr wrap="square" rtlCol="0">
                <a:spAutoFit/>
              </a:bodyPr>
              <a:lstStyle/>
              <a:p>
                <a:r>
                  <a:rPr lang="en-US" dirty="0" smtClean="0"/>
                  <a:t>Store Data</a:t>
                </a:r>
              </a:p>
              <a:p>
                <a:r>
                  <a:rPr lang="en-US" dirty="0" smtClean="0"/>
                  <a:t>In Memory</a:t>
                </a:r>
              </a:p>
            </p:txBody>
          </p:sp>
        </p:grpSp>
        <p:grpSp>
          <p:nvGrpSpPr>
            <p:cNvPr id="17" name="Group 16"/>
            <p:cNvGrpSpPr/>
            <p:nvPr/>
          </p:nvGrpSpPr>
          <p:grpSpPr>
            <a:xfrm>
              <a:off x="3581400" y="4419600"/>
              <a:ext cx="1905000" cy="990600"/>
              <a:chOff x="3733800" y="4038600"/>
              <a:chExt cx="1905000" cy="990600"/>
            </a:xfrm>
          </p:grpSpPr>
          <p:sp>
            <p:nvSpPr>
              <p:cNvPr id="14" name="Process 13"/>
              <p:cNvSpPr/>
              <p:nvPr/>
            </p:nvSpPr>
            <p:spPr bwMode="auto">
              <a:xfrm>
                <a:off x="3886200" y="4038600"/>
                <a:ext cx="1600200" cy="990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6" name="TextBox 5"/>
              <p:cNvSpPr txBox="1"/>
              <p:nvPr/>
            </p:nvSpPr>
            <p:spPr>
              <a:xfrm>
                <a:off x="3733800" y="4191000"/>
                <a:ext cx="1905000" cy="646331"/>
              </a:xfrm>
              <a:prstGeom prst="rect">
                <a:avLst/>
              </a:prstGeom>
              <a:noFill/>
            </p:spPr>
            <p:txBody>
              <a:bodyPr wrap="square" rtlCol="0">
                <a:spAutoFit/>
              </a:bodyPr>
              <a:lstStyle/>
              <a:p>
                <a:r>
                  <a:rPr lang="en-US" dirty="0" smtClean="0"/>
                  <a:t>Calculations/</a:t>
                </a:r>
              </a:p>
              <a:p>
                <a:r>
                  <a:rPr lang="en-US" dirty="0" smtClean="0"/>
                  <a:t>Update Screen</a:t>
                </a:r>
              </a:p>
            </p:txBody>
          </p:sp>
        </p:grpSp>
        <p:sp>
          <p:nvSpPr>
            <p:cNvPr id="8" name="TextBox 7"/>
            <p:cNvSpPr txBox="1"/>
            <p:nvPr/>
          </p:nvSpPr>
          <p:spPr>
            <a:xfrm>
              <a:off x="838200" y="5562600"/>
              <a:ext cx="1905000" cy="923330"/>
            </a:xfrm>
            <a:prstGeom prst="rect">
              <a:avLst/>
            </a:prstGeom>
            <a:noFill/>
          </p:spPr>
          <p:txBody>
            <a:bodyPr wrap="square" rtlCol="0">
              <a:spAutoFit/>
            </a:bodyPr>
            <a:lstStyle/>
            <a:p>
              <a:r>
                <a:rPr lang="en-US" dirty="0" smtClean="0"/>
                <a:t>Yes</a:t>
              </a:r>
            </a:p>
            <a:p>
              <a:r>
                <a:rPr lang="en-US" dirty="0" smtClean="0"/>
                <a:t>Execute</a:t>
              </a:r>
            </a:p>
            <a:p>
              <a:r>
                <a:rPr lang="en-US" dirty="0" smtClean="0"/>
                <a:t>Routine</a:t>
              </a:r>
              <a:endParaRPr lang="en-US" dirty="0"/>
            </a:p>
          </p:txBody>
        </p:sp>
        <p:sp>
          <p:nvSpPr>
            <p:cNvPr id="9" name="TextBox 8"/>
            <p:cNvSpPr txBox="1"/>
            <p:nvPr/>
          </p:nvSpPr>
          <p:spPr>
            <a:xfrm>
              <a:off x="6324600" y="5638800"/>
              <a:ext cx="1905000" cy="923330"/>
            </a:xfrm>
            <a:prstGeom prst="rect">
              <a:avLst/>
            </a:prstGeom>
            <a:noFill/>
          </p:spPr>
          <p:txBody>
            <a:bodyPr wrap="square" rtlCol="0">
              <a:spAutoFit/>
            </a:bodyPr>
            <a:lstStyle/>
            <a:p>
              <a:r>
                <a:rPr lang="en-US" dirty="0" smtClean="0"/>
                <a:t>No</a:t>
              </a:r>
            </a:p>
            <a:p>
              <a:r>
                <a:rPr lang="en-US" dirty="0" smtClean="0"/>
                <a:t>Move To </a:t>
              </a:r>
            </a:p>
            <a:p>
              <a:r>
                <a:rPr lang="en-US" dirty="0" smtClean="0"/>
                <a:t>Next Module</a:t>
              </a:r>
            </a:p>
          </p:txBody>
        </p:sp>
        <p:sp>
          <p:nvSpPr>
            <p:cNvPr id="19" name="Process 18"/>
            <p:cNvSpPr/>
            <p:nvPr/>
          </p:nvSpPr>
          <p:spPr bwMode="auto">
            <a:xfrm>
              <a:off x="3733800" y="5715000"/>
              <a:ext cx="1600200" cy="990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20" name="TextBox 19"/>
            <p:cNvSpPr txBox="1"/>
            <p:nvPr/>
          </p:nvSpPr>
          <p:spPr>
            <a:xfrm>
              <a:off x="3581400" y="5715000"/>
              <a:ext cx="1905000" cy="923330"/>
            </a:xfrm>
            <a:prstGeom prst="rect">
              <a:avLst/>
            </a:prstGeom>
            <a:noFill/>
          </p:spPr>
          <p:txBody>
            <a:bodyPr wrap="square" rtlCol="0">
              <a:spAutoFit/>
            </a:bodyPr>
            <a:lstStyle/>
            <a:p>
              <a:r>
                <a:rPr lang="en-US" dirty="0" smtClean="0"/>
                <a:t>Check for</a:t>
              </a:r>
            </a:p>
            <a:p>
              <a:r>
                <a:rPr lang="en-US" dirty="0" smtClean="0"/>
                <a:t>Touch Screen</a:t>
              </a:r>
            </a:p>
            <a:p>
              <a:r>
                <a:rPr lang="en-US" dirty="0" smtClean="0"/>
                <a:t>Interrupts</a:t>
              </a:r>
            </a:p>
          </p:txBody>
        </p:sp>
        <p:cxnSp>
          <p:nvCxnSpPr>
            <p:cNvPr id="28" name="Straight Arrow Connector 27"/>
            <p:cNvCxnSpPr>
              <a:stCxn id="10" idx="2"/>
              <a:endCxn id="13" idx="0"/>
            </p:cNvCxnSpPr>
            <p:nvPr/>
          </p:nvCxnSpPr>
          <p:spPr bwMode="auto">
            <a:xfrm>
              <a:off x="4533900" y="2819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stCxn id="13" idx="2"/>
              <a:endCxn id="14" idx="0"/>
            </p:cNvCxnSpPr>
            <p:nvPr/>
          </p:nvCxnSpPr>
          <p:spPr bwMode="auto">
            <a:xfrm>
              <a:off x="4533900" y="41148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a:stCxn id="14" idx="2"/>
              <a:endCxn id="19" idx="0"/>
            </p:cNvCxnSpPr>
            <p:nvPr/>
          </p:nvCxnSpPr>
          <p:spPr bwMode="auto">
            <a:xfrm>
              <a:off x="4533900" y="54102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Arrow Connector 33"/>
            <p:cNvCxnSpPr/>
            <p:nvPr/>
          </p:nvCxnSpPr>
          <p:spPr bwMode="auto">
            <a:xfrm>
              <a:off x="5334000" y="6172200"/>
              <a:ext cx="1143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Arrow Connector 35"/>
            <p:cNvCxnSpPr/>
            <p:nvPr/>
          </p:nvCxnSpPr>
          <p:spPr bwMode="auto">
            <a:xfrm flipH="1">
              <a:off x="2590800" y="6172200"/>
              <a:ext cx="1143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Elbow Connector 60"/>
            <p:cNvCxnSpPr>
              <a:stCxn id="26" idx="0"/>
              <a:endCxn id="5" idx="1"/>
            </p:cNvCxnSpPr>
            <p:nvPr/>
          </p:nvCxnSpPr>
          <p:spPr bwMode="auto">
            <a:xfrm rot="5400000" flipH="1" flipV="1">
              <a:off x="1742733" y="3571533"/>
              <a:ext cx="2039034" cy="1943100"/>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Elbow Connector 62"/>
            <p:cNvCxnSpPr>
              <a:stCxn id="25" idx="0"/>
              <a:endCxn id="10" idx="3"/>
            </p:cNvCxnSpPr>
            <p:nvPr/>
          </p:nvCxnSpPr>
          <p:spPr bwMode="auto">
            <a:xfrm rot="16200000" flipV="1">
              <a:off x="4648200" y="3009900"/>
              <a:ext cx="3314700" cy="1943100"/>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11567198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MEASUREMENT </a:t>
            </a:r>
            <a:br>
              <a:rPr lang="en-US" dirty="0" smtClean="0"/>
            </a:b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667000"/>
            <a:ext cx="3301993" cy="2746738"/>
          </a:xfrm>
          <a:prstGeom prst="rect">
            <a:avLst/>
          </a:prstGeom>
          <a:noFill/>
          <a:ln>
            <a:noFill/>
          </a:ln>
        </p:spPr>
      </p:pic>
      <p:sp>
        <p:nvSpPr>
          <p:cNvPr id="4" name="Rectangle 3"/>
          <p:cNvSpPr/>
          <p:nvPr/>
        </p:nvSpPr>
        <p:spPr>
          <a:xfrm>
            <a:off x="533400" y="2362200"/>
            <a:ext cx="4800600" cy="3139321"/>
          </a:xfrm>
          <a:prstGeom prst="rect">
            <a:avLst/>
          </a:prstGeom>
        </p:spPr>
        <p:txBody>
          <a:bodyPr wrap="square">
            <a:spAutoFit/>
          </a:bodyPr>
          <a:lstStyle/>
          <a:p>
            <a:pPr algn="l">
              <a:buFont typeface="Arial" pitchFamily="34" charset="0"/>
              <a:buChar char="•"/>
            </a:pPr>
            <a:r>
              <a:rPr lang="en-US" dirty="0" smtClean="0"/>
              <a:t>Power companies charge for  the real power consumption.</a:t>
            </a:r>
          </a:p>
          <a:p>
            <a:pPr algn="l">
              <a:buFont typeface="Arial" pitchFamily="34" charset="0"/>
              <a:buChar char="•"/>
            </a:pPr>
            <a:endParaRPr lang="en-US" dirty="0" smtClean="0"/>
          </a:p>
          <a:p>
            <a:pPr algn="l">
              <a:buFont typeface="Arial" pitchFamily="34" charset="0"/>
              <a:buChar char="•"/>
            </a:pPr>
            <a:r>
              <a:rPr lang="en-US" dirty="0" smtClean="0"/>
              <a:t>Real power, is the cosine of Apparent Power ( P = V * I * </a:t>
            </a:r>
            <a:r>
              <a:rPr lang="en-US" dirty="0" err="1" smtClean="0"/>
              <a:t>cosƟ</a:t>
            </a:r>
            <a:r>
              <a:rPr lang="en-US" dirty="0" smtClean="0"/>
              <a:t> )</a:t>
            </a:r>
          </a:p>
          <a:p>
            <a:pPr algn="l">
              <a:buFont typeface="Arial" pitchFamily="34" charset="0"/>
              <a:buChar char="•"/>
            </a:pPr>
            <a:endParaRPr lang="en-US" dirty="0" smtClean="0"/>
          </a:p>
          <a:p>
            <a:pPr algn="l">
              <a:buFont typeface="Arial" pitchFamily="34" charset="0"/>
              <a:buChar char="•"/>
            </a:pPr>
            <a:r>
              <a:rPr lang="en-US" dirty="0" smtClean="0"/>
              <a:t>In order to measure power we needed to build a circuit which would accurately measure the three unknowns of the power equation V, I and Ɵ.</a:t>
            </a:r>
          </a:p>
          <a:p>
            <a:pPr>
              <a:buFont typeface="Arial" pitchFamily="34" charset="0"/>
              <a:buChar char="•"/>
            </a:pPr>
            <a:endParaRPr lang="en-US" dirty="0" smtClean="0"/>
          </a:p>
        </p:txBody>
      </p:sp>
    </p:spTree>
    <p:extLst>
      <p:ext uri="{BB962C8B-B14F-4D97-AF65-F5344CB8AC3E}">
        <p14:creationId xmlns:p14="http://schemas.microsoft.com/office/powerpoint/2010/main" val="13752229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Different Current Measuring Alternatives</a:t>
            </a:r>
            <a:endParaRPr lang="en-US" sz="2800" dirty="0"/>
          </a:p>
        </p:txBody>
      </p:sp>
      <p:sp>
        <p:nvSpPr>
          <p:cNvPr id="3" name="Content Placeholder 2"/>
          <p:cNvSpPr>
            <a:spLocks noGrp="1"/>
          </p:cNvSpPr>
          <p:nvPr>
            <p:ph sz="half" idx="1"/>
          </p:nvPr>
        </p:nvSpPr>
        <p:spPr/>
        <p:txBody>
          <a:bodyPr/>
          <a:lstStyle/>
          <a:p>
            <a:r>
              <a:rPr lang="en-US" dirty="0" smtClean="0"/>
              <a:t>Current Shunt</a:t>
            </a:r>
          </a:p>
          <a:p>
            <a:pPr>
              <a:buNone/>
            </a:pPr>
            <a:r>
              <a:rPr lang="en-US" sz="1800" dirty="0" smtClean="0"/>
              <a:t>	It’s a resistive component so it consumes a lot of power itself, heats up and it is too big.</a:t>
            </a:r>
          </a:p>
          <a:p>
            <a:pPr>
              <a:buNone/>
            </a:pPr>
            <a:endParaRPr lang="en-US" sz="1800" dirty="0" smtClean="0"/>
          </a:p>
          <a:p>
            <a:r>
              <a:rPr lang="en-US" dirty="0" smtClean="0"/>
              <a:t>Eddy Current Sensor</a:t>
            </a:r>
          </a:p>
          <a:p>
            <a:pPr>
              <a:buNone/>
            </a:pPr>
            <a:r>
              <a:rPr lang="en-US" sz="1800" dirty="0" smtClean="0"/>
              <a:t>	Magnetic fields from other components would effect the accuracy of the measurement since this sensor does its measurements from distance. It is mostly used for other measurements rather than current</a:t>
            </a:r>
          </a:p>
          <a:p>
            <a:pPr>
              <a:buNone/>
            </a:pPr>
            <a:endParaRPr lang="en-US" sz="1800" dirty="0" smtClean="0"/>
          </a:p>
          <a:p>
            <a:pPr>
              <a:buNone/>
            </a:pPr>
            <a:endParaRPr lang="en-US" sz="1800" dirty="0" smtClean="0"/>
          </a:p>
          <a:p>
            <a:endParaRPr lang="en-US" sz="1800" dirty="0" smtClean="0"/>
          </a:p>
          <a:p>
            <a:pPr>
              <a:buNone/>
            </a:pPr>
            <a:r>
              <a:rPr lang="en-US" sz="1800" dirty="0" smtClean="0"/>
              <a:t>	</a:t>
            </a:r>
          </a:p>
          <a:p>
            <a:pPr>
              <a:buNone/>
            </a:pPr>
            <a:endParaRPr lang="en-US" dirty="0" smtClean="0"/>
          </a:p>
          <a:p>
            <a:pPr>
              <a:buNone/>
            </a:pPr>
            <a:endParaRPr lang="en-US" dirty="0"/>
          </a:p>
        </p:txBody>
      </p:sp>
      <p:sp>
        <p:nvSpPr>
          <p:cNvPr id="4" name="Content Placeholder 3"/>
          <p:cNvSpPr>
            <a:spLocks noGrp="1"/>
          </p:cNvSpPr>
          <p:nvPr>
            <p:ph sz="half" idx="2"/>
          </p:nvPr>
        </p:nvSpPr>
        <p:spPr/>
        <p:txBody>
          <a:bodyPr/>
          <a:lstStyle/>
          <a:p>
            <a:r>
              <a:rPr lang="en-US" dirty="0" smtClean="0"/>
              <a:t>Magnetic Current Sensor</a:t>
            </a:r>
          </a:p>
          <a:p>
            <a:pPr>
              <a:buNone/>
            </a:pPr>
            <a:r>
              <a:rPr lang="en-US" dirty="0" smtClean="0"/>
              <a:t>	</a:t>
            </a:r>
            <a:r>
              <a:rPr lang="en-US" sz="1800" dirty="0" smtClean="0"/>
              <a:t>It seemed to be a good option but it was more complicated to work with and there was a temperature drift problem .</a:t>
            </a:r>
          </a:p>
          <a:p>
            <a:endParaRPr lang="en-US" dirty="0" smtClean="0"/>
          </a:p>
          <a:p>
            <a:r>
              <a:rPr lang="en-US" dirty="0" smtClean="0"/>
              <a:t>Current Transformer</a:t>
            </a:r>
          </a:p>
          <a:p>
            <a:pPr>
              <a:buNone/>
            </a:pPr>
            <a:r>
              <a:rPr lang="en-US" sz="1800" dirty="0" smtClean="0"/>
              <a:t>	It was too big for our circuit design and is usually good for higher current measurements than 15A.</a:t>
            </a:r>
            <a:endParaRPr lang="en-US" sz="1800" dirty="0"/>
          </a:p>
        </p:txBody>
      </p:sp>
    </p:spTree>
    <p:extLst>
      <p:ext uri="{BB962C8B-B14F-4D97-AF65-F5344CB8AC3E}">
        <p14:creationId xmlns:p14="http://schemas.microsoft.com/office/powerpoint/2010/main" val="19805413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Sensing Circuit</a:t>
            </a:r>
            <a:endParaRPr lang="en-US" dirty="0"/>
          </a:p>
        </p:txBody>
      </p:sp>
      <p:sp>
        <p:nvSpPr>
          <p:cNvPr id="4" name="Content Placeholder 3"/>
          <p:cNvSpPr>
            <a:spLocks noGrp="1"/>
          </p:cNvSpPr>
          <p:nvPr>
            <p:ph sz="half" idx="2"/>
          </p:nvPr>
        </p:nvSpPr>
        <p:spPr>
          <a:xfrm>
            <a:off x="381000" y="1981200"/>
            <a:ext cx="4267200" cy="4495800"/>
          </a:xfrm>
        </p:spPr>
        <p:txBody>
          <a:bodyPr/>
          <a:lstStyle/>
          <a:p>
            <a:pPr lvl="0">
              <a:buNone/>
            </a:pPr>
            <a:endParaRPr lang="en-US" sz="1400" dirty="0" smtClean="0"/>
          </a:p>
          <a:p>
            <a:pPr>
              <a:buNone/>
            </a:pPr>
            <a:endParaRPr lang="en-US" sz="1400" dirty="0" smtClean="0"/>
          </a:p>
          <a:p>
            <a:r>
              <a:rPr lang="en-US" sz="1400" dirty="0" smtClean="0"/>
              <a:t>Hall Effect current sensors are insensitive to dust, vibration, humidity, cold and hot so their characteristics and measuring sensitivity remain the same thanks to their very well sealed, closed structure.</a:t>
            </a:r>
          </a:p>
          <a:p>
            <a:r>
              <a:rPr lang="en-US" sz="1400" dirty="0" smtClean="0"/>
              <a:t>They don’t get hot because of their inductive structure but not resistive.</a:t>
            </a:r>
          </a:p>
          <a:p>
            <a:pPr lvl="0"/>
            <a:r>
              <a:rPr lang="en-US" sz="1400" dirty="0" smtClean="0"/>
              <a:t>Because of their non-mechanical structure they don’t break easily.</a:t>
            </a:r>
          </a:p>
          <a:p>
            <a:pPr lvl="0"/>
            <a:r>
              <a:rPr lang="en-US" sz="1400" dirty="0" smtClean="0"/>
              <a:t>High speed and repeatability.</a:t>
            </a:r>
          </a:p>
          <a:p>
            <a:pPr lvl="0"/>
            <a:r>
              <a:rPr lang="en-US" sz="1400" dirty="0" smtClean="0"/>
              <a:t>They are logic capable</a:t>
            </a:r>
          </a:p>
          <a:p>
            <a:endParaRPr lang="en-US" dirty="0"/>
          </a:p>
        </p:txBody>
      </p:sp>
      <p:sp>
        <p:nvSpPr>
          <p:cNvPr id="5" name="Text Placeholder 4"/>
          <p:cNvSpPr>
            <a:spLocks noGrp="1"/>
          </p:cNvSpPr>
          <p:nvPr>
            <p:ph type="body" sz="quarter" idx="3"/>
          </p:nvPr>
        </p:nvSpPr>
        <p:spPr>
          <a:xfrm>
            <a:off x="5102225" y="2514600"/>
            <a:ext cx="4041775" cy="2351088"/>
          </a:xfrm>
        </p:spPr>
        <p:txBody>
          <a:bodyPr/>
          <a:lstStyle/>
          <a:p>
            <a:r>
              <a:rPr lang="en-US" sz="1600" dirty="0" smtClean="0"/>
              <a:t>Honeywell CSLA2CD HECS</a:t>
            </a:r>
          </a:p>
          <a:p>
            <a:pPr marL="342900" indent="-342900">
              <a:buFont typeface="+mj-lt"/>
              <a:buAutoNum type="arabicPeriod"/>
            </a:pPr>
            <a:r>
              <a:rPr lang="en-US" sz="1200" dirty="0" smtClean="0"/>
              <a:t>SUPPLY VOLTAGE</a:t>
            </a:r>
          </a:p>
          <a:p>
            <a:pPr marL="800100" lvl="1" indent="-342900">
              <a:buFont typeface="Arial"/>
              <a:buChar char="•"/>
            </a:pPr>
            <a:r>
              <a:rPr lang="en-US" sz="1200" dirty="0" smtClean="0"/>
              <a:t>MIN – 5.4V</a:t>
            </a:r>
          </a:p>
          <a:p>
            <a:pPr marL="800100" lvl="1" indent="-342900">
              <a:buFont typeface="Arial"/>
              <a:buChar char="•"/>
            </a:pPr>
            <a:r>
              <a:rPr lang="en-US" sz="1200" dirty="0" smtClean="0"/>
              <a:t>TYP – 8V</a:t>
            </a:r>
          </a:p>
          <a:p>
            <a:pPr marL="800100" lvl="1" indent="-342900">
              <a:buFont typeface="Arial"/>
              <a:buChar char="•"/>
            </a:pPr>
            <a:r>
              <a:rPr lang="en-US" sz="1200" dirty="0" smtClean="0"/>
              <a:t>MAX – 13.2V</a:t>
            </a:r>
          </a:p>
          <a:p>
            <a:pPr marL="800100" lvl="1" indent="-342900">
              <a:buFont typeface="Arial"/>
              <a:buChar char="•"/>
            </a:pPr>
            <a:endParaRPr lang="en-US" sz="1200" dirty="0" smtClean="0"/>
          </a:p>
          <a:p>
            <a:pPr marL="342900" indent="-342900">
              <a:buFont typeface="+mj-lt"/>
              <a:buAutoNum type="arabicPeriod"/>
            </a:pPr>
            <a:r>
              <a:rPr lang="en-US" sz="1200" dirty="0" smtClean="0"/>
              <a:t>SUPPLY CURRENT</a:t>
            </a:r>
          </a:p>
          <a:p>
            <a:pPr marL="800100" lvl="1" indent="-342900">
              <a:buFont typeface="Arial"/>
              <a:buChar char="•"/>
            </a:pPr>
            <a:r>
              <a:rPr lang="en-US" sz="1200" dirty="0" smtClean="0"/>
              <a:t>TYP – 13mA</a:t>
            </a:r>
          </a:p>
          <a:p>
            <a:pPr marL="800100" lvl="1" indent="-342900">
              <a:buFont typeface="Arial"/>
              <a:buChar char="•"/>
            </a:pPr>
            <a:r>
              <a:rPr lang="en-US" sz="1200" dirty="0" smtClean="0"/>
              <a:t>MAX – 20mA</a:t>
            </a:r>
          </a:p>
          <a:p>
            <a:endParaRPr lang="en-US" sz="1600" dirty="0" smtClean="0"/>
          </a:p>
          <a:p>
            <a:endParaRPr lang="en-US" sz="1600" dirty="0" smtClean="0"/>
          </a:p>
          <a:p>
            <a:endParaRPr lang="en-US" sz="1600" dirty="0" smtClean="0"/>
          </a:p>
          <a:p>
            <a:endParaRPr lang="en-US" sz="1200" dirty="0"/>
          </a:p>
        </p:txBody>
      </p:sp>
      <p:pic>
        <p:nvPicPr>
          <p:cNvPr id="7" name="Content Placeholder 6" descr="C:\Users\ARMAN\AppData\Local\Temp\2011-08-03 19.00.24.jpg"/>
          <p:cNvPicPr>
            <a:picLocks noGrp="1"/>
          </p:cNvPicPr>
          <p:nvPr>
            <p:ph sz="quarter" idx="4"/>
          </p:nvPr>
        </p:nvPicPr>
        <p:blipFill>
          <a:blip r:embed="rId2"/>
          <a:srcRect/>
          <a:stretch>
            <a:fillRect/>
          </a:stretch>
        </p:blipFill>
        <p:spPr bwMode="auto">
          <a:xfrm>
            <a:off x="4876800" y="3886200"/>
            <a:ext cx="3352800" cy="2574131"/>
          </a:xfrm>
          <a:prstGeom prst="rect">
            <a:avLst/>
          </a:prstGeom>
          <a:noFill/>
          <a:ln w="9525">
            <a:noFill/>
            <a:miter lim="800000"/>
            <a:headEnd/>
            <a:tailEnd/>
          </a:ln>
        </p:spPr>
      </p:pic>
    </p:spTree>
    <p:extLst>
      <p:ext uri="{BB962C8B-B14F-4D97-AF65-F5344CB8AC3E}">
        <p14:creationId xmlns:p14="http://schemas.microsoft.com/office/powerpoint/2010/main" val="39021948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Hall Effect Current sensor Works</a:t>
            </a:r>
            <a:endParaRPr lang="en-US" dirty="0"/>
          </a:p>
        </p:txBody>
      </p:sp>
      <p:sp>
        <p:nvSpPr>
          <p:cNvPr id="6" name="Content Placeholder 5"/>
          <p:cNvSpPr>
            <a:spLocks noGrp="1"/>
          </p:cNvSpPr>
          <p:nvPr>
            <p:ph idx="1"/>
          </p:nvPr>
        </p:nvSpPr>
        <p:spPr/>
        <p:txBody>
          <a:bodyPr/>
          <a:lstStyle/>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endParaRPr lang="en-US" b="1" dirty="0" smtClean="0"/>
          </a:p>
          <a:p>
            <a:pPr algn="ctr">
              <a:buNone/>
            </a:pPr>
            <a:r>
              <a:rPr lang="en-US" b="1" dirty="0" smtClean="0"/>
              <a:t>MEASURED CURRENT = [V</a:t>
            </a:r>
            <a:r>
              <a:rPr lang="en-US" b="1" baseline="-25000" dirty="0" smtClean="0"/>
              <a:t>OUT </a:t>
            </a:r>
            <a:r>
              <a:rPr lang="en-US" b="1" dirty="0" smtClean="0"/>
              <a:t> -  4.0] / 0.033</a:t>
            </a:r>
            <a:endParaRPr lang="en-US" dirty="0"/>
          </a:p>
        </p:txBody>
      </p:sp>
      <p:pic>
        <p:nvPicPr>
          <p:cNvPr id="8" name="Picture 7"/>
          <p:cNvPicPr/>
          <p:nvPr/>
        </p:nvPicPr>
        <p:blipFill>
          <a:blip r:embed="rId3" cstate="print"/>
          <a:srcRect/>
          <a:stretch>
            <a:fillRect/>
          </a:stretch>
        </p:blipFill>
        <p:spPr bwMode="auto">
          <a:xfrm>
            <a:off x="1752600" y="1981200"/>
            <a:ext cx="5638800" cy="3429000"/>
          </a:xfrm>
          <a:prstGeom prst="rect">
            <a:avLst/>
          </a:prstGeom>
          <a:noFill/>
          <a:ln w="9525">
            <a:noFill/>
            <a:miter lim="800000"/>
            <a:headEnd/>
            <a:tailEnd/>
          </a:ln>
        </p:spPr>
      </p:pic>
    </p:spTree>
    <p:extLst>
      <p:ext uri="{BB962C8B-B14F-4D97-AF65-F5344CB8AC3E}">
        <p14:creationId xmlns:p14="http://schemas.microsoft.com/office/powerpoint/2010/main" val="28302317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Measuring Circuit</a:t>
            </a:r>
            <a:endParaRPr lang="en-US" dirty="0"/>
          </a:p>
        </p:txBody>
      </p:sp>
      <p:sp>
        <p:nvSpPr>
          <p:cNvPr id="4" name="Content Placeholder 3"/>
          <p:cNvSpPr>
            <a:spLocks noGrp="1"/>
          </p:cNvSpPr>
          <p:nvPr>
            <p:ph sz="half" idx="2"/>
          </p:nvPr>
        </p:nvSpPr>
        <p:spPr>
          <a:xfrm>
            <a:off x="4648200" y="2133600"/>
            <a:ext cx="4191000" cy="4495800"/>
          </a:xfrm>
        </p:spPr>
        <p:txBody>
          <a:bodyPr/>
          <a:lstStyle/>
          <a:p>
            <a:r>
              <a:rPr lang="en-US" dirty="0" smtClean="0"/>
              <a:t>For the Power Measuring Circuit all we needed was a voltage divider in order to drop 120 </a:t>
            </a:r>
            <a:r>
              <a:rPr lang="en-US" dirty="0" err="1" smtClean="0"/>
              <a:t>Vrms</a:t>
            </a:r>
            <a:r>
              <a:rPr lang="en-US" dirty="0" smtClean="0"/>
              <a:t> to 4 VAC so MSP 430 can actually get a sine-wave read</a:t>
            </a:r>
            <a:endParaRPr lang="en-US" dirty="0"/>
          </a:p>
        </p:txBody>
      </p:sp>
      <p:pic>
        <p:nvPicPr>
          <p:cNvPr id="31746" name="Picture 2"/>
          <p:cNvPicPr>
            <a:picLocks noGrp="1" noChangeAspect="1" noChangeArrowheads="1"/>
          </p:cNvPicPr>
          <p:nvPr>
            <p:ph sz="half" idx="1"/>
          </p:nvPr>
        </p:nvPicPr>
        <p:blipFill>
          <a:blip r:embed="rId2"/>
          <a:srcRect/>
          <a:stretch>
            <a:fillRect/>
          </a:stretch>
        </p:blipFill>
        <p:spPr bwMode="auto">
          <a:xfrm>
            <a:off x="457200" y="2743200"/>
            <a:ext cx="4224759" cy="2743200"/>
          </a:xfrm>
          <a:prstGeom prst="rect">
            <a:avLst/>
          </a:prstGeom>
          <a:noFill/>
          <a:ln w="9525">
            <a:noFill/>
            <a:miter lim="800000"/>
            <a:headEnd/>
            <a:tailEnd/>
          </a:ln>
        </p:spPr>
      </p:pic>
    </p:spTree>
    <p:extLst>
      <p:ext uri="{BB962C8B-B14F-4D97-AF65-F5344CB8AC3E}">
        <p14:creationId xmlns:p14="http://schemas.microsoft.com/office/powerpoint/2010/main" val="911815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Angle</a:t>
            </a:r>
            <a:endParaRPr lang="en-US" dirty="0"/>
          </a:p>
        </p:txBody>
      </p:sp>
      <p:sp>
        <p:nvSpPr>
          <p:cNvPr id="4" name="Content Placeholder 3"/>
          <p:cNvSpPr>
            <a:spLocks noGrp="1"/>
          </p:cNvSpPr>
          <p:nvPr>
            <p:ph sz="half" idx="2"/>
          </p:nvPr>
        </p:nvSpPr>
        <p:spPr>
          <a:xfrm>
            <a:off x="4343400" y="2057400"/>
            <a:ext cx="4648200" cy="4495800"/>
          </a:xfrm>
        </p:spPr>
        <p:txBody>
          <a:bodyPr/>
          <a:lstStyle/>
          <a:p>
            <a:r>
              <a:rPr lang="en-US" dirty="0" smtClean="0"/>
              <a:t>After collecting measurement from current and voltage measuring circuits, MSP 430 will calculate the phase angle by evaluating the “0” crossings of these two separate sine waves.</a:t>
            </a:r>
            <a:endParaRPr lang="en-US" dirty="0"/>
          </a:p>
        </p:txBody>
      </p:sp>
      <p:pic>
        <p:nvPicPr>
          <p:cNvPr id="32770" name="Picture 2"/>
          <p:cNvPicPr>
            <a:picLocks noGrp="1" noChangeAspect="1" noChangeArrowheads="1"/>
          </p:cNvPicPr>
          <p:nvPr>
            <p:ph sz="half" idx="1"/>
          </p:nvPr>
        </p:nvPicPr>
        <p:blipFill>
          <a:blip r:embed="rId2"/>
          <a:srcRect/>
          <a:stretch>
            <a:fillRect/>
          </a:stretch>
        </p:blipFill>
        <p:spPr bwMode="auto">
          <a:xfrm>
            <a:off x="152400" y="3581400"/>
            <a:ext cx="4282440" cy="2743200"/>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228600" y="2438400"/>
            <a:ext cx="2191679" cy="1009650"/>
          </a:xfrm>
          <a:prstGeom prst="rect">
            <a:avLst/>
          </a:prstGeom>
          <a:noFill/>
          <a:ln w="9525">
            <a:noFill/>
            <a:miter lim="800000"/>
            <a:headEnd/>
            <a:tailEnd/>
          </a:ln>
        </p:spPr>
      </p:pic>
      <p:pic>
        <p:nvPicPr>
          <p:cNvPr id="32772" name="Picture 4"/>
          <p:cNvPicPr>
            <a:picLocks noChangeAspect="1" noChangeArrowheads="1"/>
          </p:cNvPicPr>
          <p:nvPr/>
        </p:nvPicPr>
        <p:blipFill>
          <a:blip r:embed="rId4"/>
          <a:srcRect/>
          <a:stretch>
            <a:fillRect/>
          </a:stretch>
        </p:blipFill>
        <p:spPr bwMode="auto">
          <a:xfrm>
            <a:off x="2438400" y="2514600"/>
            <a:ext cx="1752601" cy="475282"/>
          </a:xfrm>
          <a:prstGeom prst="rect">
            <a:avLst/>
          </a:prstGeom>
          <a:noFill/>
          <a:ln w="9525">
            <a:noFill/>
            <a:miter lim="800000"/>
            <a:headEnd/>
            <a:tailEnd/>
          </a:ln>
        </p:spPr>
      </p:pic>
    </p:spTree>
    <p:extLst>
      <p:ext uri="{BB962C8B-B14F-4D97-AF65-F5344CB8AC3E}">
        <p14:creationId xmlns:p14="http://schemas.microsoft.com/office/powerpoint/2010/main" val="3069957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Measuring Circuit Blog Diagram</a:t>
            </a:r>
            <a:endParaRPr lang="en-US" dirty="0"/>
          </a:p>
        </p:txBody>
      </p:sp>
      <p:pic>
        <p:nvPicPr>
          <p:cNvPr id="33794" name="Picture 2"/>
          <p:cNvPicPr>
            <a:picLocks noGrp="1" noChangeAspect="1" noChangeArrowheads="1"/>
          </p:cNvPicPr>
          <p:nvPr>
            <p:ph idx="1"/>
          </p:nvPr>
        </p:nvPicPr>
        <p:blipFill>
          <a:blip r:embed="rId2"/>
          <a:srcRect/>
          <a:stretch>
            <a:fillRect/>
          </a:stretch>
        </p:blipFill>
        <p:spPr bwMode="auto">
          <a:xfrm>
            <a:off x="762000" y="2057400"/>
            <a:ext cx="7689897" cy="4419600"/>
          </a:xfrm>
          <a:prstGeom prst="rect">
            <a:avLst/>
          </a:prstGeom>
          <a:noFill/>
          <a:ln w="9525">
            <a:noFill/>
            <a:miter lim="800000"/>
            <a:headEnd/>
            <a:tailEnd/>
          </a:ln>
        </p:spPr>
      </p:pic>
    </p:spTree>
    <p:extLst>
      <p:ext uri="{BB962C8B-B14F-4D97-AF65-F5344CB8AC3E}">
        <p14:creationId xmlns:p14="http://schemas.microsoft.com/office/powerpoint/2010/main" val="1362577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 State Relay</a:t>
            </a:r>
            <a:endParaRPr lang="en-US" dirty="0"/>
          </a:p>
        </p:txBody>
      </p:sp>
      <p:sp>
        <p:nvSpPr>
          <p:cNvPr id="7" name="Content Placeholder 6"/>
          <p:cNvSpPr>
            <a:spLocks noGrp="1"/>
          </p:cNvSpPr>
          <p:nvPr>
            <p:ph sz="half" idx="1"/>
          </p:nvPr>
        </p:nvSpPr>
        <p:spPr/>
        <p:txBody>
          <a:bodyPr/>
          <a:lstStyle/>
          <a:p>
            <a:pPr>
              <a:buNone/>
            </a:pPr>
            <a:r>
              <a:rPr lang="en-US" sz="1800" dirty="0" smtClean="0"/>
              <a:t>	</a:t>
            </a:r>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endParaRPr lang="en-US" sz="1800" b="1" dirty="0" smtClean="0"/>
          </a:p>
          <a:p>
            <a:pPr>
              <a:buNone/>
            </a:pPr>
            <a:r>
              <a:rPr lang="en-US" sz="1800" b="1" dirty="0" smtClean="0"/>
              <a:t>	</a:t>
            </a:r>
          </a:p>
          <a:p>
            <a:pPr>
              <a:buNone/>
            </a:pPr>
            <a:r>
              <a:rPr lang="en-US" sz="1800" b="1" dirty="0" smtClean="0"/>
              <a:t>	 </a:t>
            </a:r>
            <a:r>
              <a:rPr lang="en-US" sz="1800" dirty="0" smtClean="0"/>
              <a:t>We preferred solid state relays against mechanical  Because they are smaller, more durable, create less noise, PCB compatible. Overall they are newer and a better technology.</a:t>
            </a:r>
          </a:p>
          <a:p>
            <a:pPr algn="ctr">
              <a:buNone/>
            </a:pPr>
            <a:endParaRPr lang="en-US" sz="1800" dirty="0" smtClean="0"/>
          </a:p>
          <a:p>
            <a:pPr algn="ctr">
              <a:buNone/>
            </a:pPr>
            <a:endParaRPr lang="en-US" sz="1800" dirty="0"/>
          </a:p>
        </p:txBody>
      </p:sp>
      <p:pic>
        <p:nvPicPr>
          <p:cNvPr id="8" name="Picture 7" descr="C:\Users\ARMAN\AppData\Local\Temp\2011-08-03 18.58.19.jpg"/>
          <p:cNvPicPr/>
          <p:nvPr/>
        </p:nvPicPr>
        <p:blipFill>
          <a:blip r:embed="rId2"/>
          <a:srcRect/>
          <a:stretch>
            <a:fillRect/>
          </a:stretch>
        </p:blipFill>
        <p:spPr bwMode="auto">
          <a:xfrm>
            <a:off x="685800" y="1752600"/>
            <a:ext cx="3371850" cy="2529481"/>
          </a:xfrm>
          <a:prstGeom prst="rect">
            <a:avLst/>
          </a:prstGeom>
          <a:noFill/>
          <a:ln w="9525">
            <a:noFill/>
            <a:miter lim="800000"/>
            <a:headEnd/>
            <a:tailEnd/>
          </a:ln>
        </p:spPr>
      </p:pic>
      <p:pic>
        <p:nvPicPr>
          <p:cNvPr id="9" name="Content Placeholder 8" descr="IMG_2248.jpg"/>
          <p:cNvPicPr>
            <a:picLocks noGrp="1" noChangeAspect="1"/>
          </p:cNvPicPr>
          <p:nvPr>
            <p:ph sz="half" idx="2"/>
          </p:nvPr>
        </p:nvPicPr>
        <p:blipFill>
          <a:blip r:embed="rId3">
            <a:extLst>
              <a:ext uri="{28A0092B-C50C-407E-A947-70E740481C1C}">
                <a14:useLocalDpi xmlns:a14="http://schemas.microsoft.com/office/drawing/2010/main" val="0"/>
              </a:ext>
            </a:extLst>
          </a:blip>
          <a:srcRect l="18927" r="18927"/>
          <a:stretch>
            <a:fillRect/>
          </a:stretch>
        </p:blipFill>
        <p:spPr>
          <a:xfrm>
            <a:off x="4724400" y="4114800"/>
            <a:ext cx="3962400" cy="2590800"/>
          </a:xfrm>
          <a:prstGeom prst="rect">
            <a:avLst/>
          </a:prstGeom>
        </p:spPr>
      </p:pic>
      <p:sp>
        <p:nvSpPr>
          <p:cNvPr id="10" name="TextBox 9"/>
          <p:cNvSpPr txBox="1"/>
          <p:nvPr/>
        </p:nvSpPr>
        <p:spPr>
          <a:xfrm>
            <a:off x="4876800" y="1981200"/>
            <a:ext cx="3886200" cy="2462212"/>
          </a:xfrm>
          <a:prstGeom prst="rect">
            <a:avLst/>
          </a:prstGeom>
          <a:noFill/>
        </p:spPr>
        <p:txBody>
          <a:bodyPr wrap="square" rtlCol="0">
            <a:spAutoFit/>
          </a:bodyPr>
          <a:lstStyle/>
          <a:p>
            <a:pPr marL="342900" indent="-342900" algn="l">
              <a:buFont typeface="+mj-lt"/>
              <a:buAutoNum type="arabicPeriod"/>
            </a:pPr>
            <a:r>
              <a:rPr lang="en-US" sz="1300" dirty="0" smtClean="0"/>
              <a:t>INPUT –  Low Voltage DC (Switching Relay On)</a:t>
            </a:r>
          </a:p>
          <a:p>
            <a:pPr marL="800100" lvl="1" indent="-342900" algn="l">
              <a:buFont typeface="Arial"/>
              <a:buChar char="•"/>
            </a:pPr>
            <a:r>
              <a:rPr lang="en-US" sz="1300" dirty="0" smtClean="0"/>
              <a:t>MIN – 16mA</a:t>
            </a:r>
          </a:p>
          <a:p>
            <a:pPr marL="800100" lvl="1" indent="-342900" algn="l">
              <a:buFont typeface="Arial"/>
              <a:buChar char="•"/>
            </a:pPr>
            <a:r>
              <a:rPr lang="en-US" sz="1300" dirty="0" smtClean="0"/>
              <a:t>MAX – 24mA</a:t>
            </a:r>
          </a:p>
          <a:p>
            <a:pPr marL="800100" lvl="1" indent="-342900" algn="l">
              <a:buFont typeface="Arial"/>
              <a:buChar char="•"/>
            </a:pPr>
            <a:endParaRPr lang="en-US" sz="1300" dirty="0"/>
          </a:p>
          <a:p>
            <a:pPr marL="342900" indent="-342900" algn="l">
              <a:buFont typeface="+mj-lt"/>
              <a:buAutoNum type="arabicPeriod"/>
            </a:pPr>
            <a:r>
              <a:rPr lang="en-US" sz="1300" dirty="0" smtClean="0"/>
              <a:t>OUTPUT – High Voltage AC</a:t>
            </a:r>
          </a:p>
          <a:p>
            <a:pPr marL="800100" lvl="1" indent="-342900" algn="l">
              <a:buFont typeface="Arial"/>
              <a:buChar char="•"/>
            </a:pPr>
            <a:r>
              <a:rPr lang="en-US" sz="1300" dirty="0" smtClean="0"/>
              <a:t>Load Voltage Min – 80VAC</a:t>
            </a:r>
          </a:p>
          <a:p>
            <a:pPr marL="800100" lvl="1" indent="-342900" algn="l">
              <a:buFont typeface="Arial"/>
              <a:buChar char="•"/>
            </a:pPr>
            <a:r>
              <a:rPr lang="en-US" sz="1300" dirty="0" smtClean="0"/>
              <a:t>Load Voltage Max – 125 VAC</a:t>
            </a:r>
          </a:p>
          <a:p>
            <a:pPr marL="800100" lvl="1" indent="-342900" algn="l">
              <a:buFont typeface="Arial"/>
              <a:buChar char="•"/>
            </a:pPr>
            <a:r>
              <a:rPr lang="en-US" sz="1300" dirty="0" smtClean="0"/>
              <a:t>Load Current Min – 0.1A</a:t>
            </a:r>
          </a:p>
          <a:p>
            <a:pPr marL="800100" lvl="1" indent="-342900" algn="l">
              <a:buFont typeface="Arial"/>
              <a:buChar char="•"/>
            </a:pPr>
            <a:r>
              <a:rPr lang="en-US" sz="1300" dirty="0" smtClean="0"/>
              <a:t>Load Current Max – 16A</a:t>
            </a:r>
          </a:p>
          <a:p>
            <a:pPr marL="800100" lvl="1" indent="-342900" algn="l">
              <a:buFont typeface="Arial"/>
              <a:buChar char="•"/>
            </a:pPr>
            <a:endParaRPr lang="en-US" sz="1200" dirty="0" smtClean="0"/>
          </a:p>
          <a:p>
            <a:pPr marL="800100" lvl="1" indent="-342900" algn="l">
              <a:buFont typeface="Arial"/>
              <a:buChar char="•"/>
            </a:pPr>
            <a:endParaRPr lang="en-US" sz="1200" dirty="0"/>
          </a:p>
        </p:txBody>
      </p:sp>
      <p:sp>
        <p:nvSpPr>
          <p:cNvPr id="11" name="TextBox 10"/>
          <p:cNvSpPr txBox="1"/>
          <p:nvPr/>
        </p:nvSpPr>
        <p:spPr>
          <a:xfrm>
            <a:off x="4495800" y="1600200"/>
            <a:ext cx="4419600" cy="369332"/>
          </a:xfrm>
          <a:prstGeom prst="rect">
            <a:avLst/>
          </a:prstGeom>
          <a:noFill/>
        </p:spPr>
        <p:txBody>
          <a:bodyPr wrap="square" rtlCol="0">
            <a:spAutoFit/>
          </a:bodyPr>
          <a:lstStyle/>
          <a:p>
            <a:r>
              <a:rPr lang="en-US" dirty="0" smtClean="0"/>
              <a:t>Sharp S102S11 Solid State Relay</a:t>
            </a:r>
            <a:endParaRPr lang="en-US" dirty="0"/>
          </a:p>
        </p:txBody>
      </p:sp>
    </p:spTree>
    <p:extLst>
      <p:ext uri="{BB962C8B-B14F-4D97-AF65-F5344CB8AC3E}">
        <p14:creationId xmlns:p14="http://schemas.microsoft.com/office/powerpoint/2010/main" val="2599291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idx="1"/>
          </p:nvPr>
        </p:nvSpPr>
        <p:spPr>
          <a:xfrm>
            <a:off x="304800" y="4114800"/>
            <a:ext cx="4267200" cy="1524000"/>
          </a:xfrm>
        </p:spPr>
        <p:txBody>
          <a:bodyPr/>
          <a:lstStyle/>
          <a:p>
            <a:r>
              <a:rPr lang="en-US" sz="1800" dirty="0" smtClean="0"/>
              <a:t>Power Strip Modules</a:t>
            </a:r>
          </a:p>
          <a:p>
            <a:r>
              <a:rPr lang="en-US" sz="1800" dirty="0" smtClean="0"/>
              <a:t>Generator Power Monitoring Module</a:t>
            </a:r>
          </a:p>
          <a:p>
            <a:r>
              <a:rPr lang="en-US" sz="1800" dirty="0" smtClean="0"/>
              <a:t>Automatic Transfer Switch Module</a:t>
            </a:r>
          </a:p>
          <a:p>
            <a:r>
              <a:rPr lang="en-US" sz="1800" dirty="0" smtClean="0"/>
              <a:t>User Touch Screen Interface</a:t>
            </a:r>
          </a:p>
          <a:p>
            <a:r>
              <a:rPr lang="en-US" sz="1800" dirty="0" smtClean="0"/>
              <a:t>Wireless communications </a:t>
            </a:r>
          </a:p>
          <a:p>
            <a:pPr marL="0" indent="0">
              <a:buNone/>
            </a:pPr>
            <a:endParaRPr lang="en-US" sz="1800" dirty="0" smtClean="0"/>
          </a:p>
        </p:txBody>
      </p:sp>
      <p:sp>
        <p:nvSpPr>
          <p:cNvPr id="4" name="TextBox 3"/>
          <p:cNvSpPr txBox="1"/>
          <p:nvPr/>
        </p:nvSpPr>
        <p:spPr>
          <a:xfrm>
            <a:off x="304800" y="2057400"/>
            <a:ext cx="8382000" cy="923330"/>
          </a:xfrm>
          <a:prstGeom prst="rect">
            <a:avLst/>
          </a:prstGeom>
          <a:noFill/>
        </p:spPr>
        <p:txBody>
          <a:bodyPr wrap="square" rtlCol="0">
            <a:spAutoFit/>
          </a:bodyPr>
          <a:lstStyle/>
          <a:p>
            <a:pPr algn="l"/>
            <a:r>
              <a:rPr lang="en-US" dirty="0" smtClean="0"/>
              <a:t>Power-Aid is a home power monitoring system that allows a homeowner to keep track of appliance power consumption as well as monitoring and regulating emergency power in times of utility power loss.</a:t>
            </a:r>
            <a:endParaRPr lang="en-US" dirty="0"/>
          </a:p>
        </p:txBody>
      </p:sp>
      <p:sp>
        <p:nvSpPr>
          <p:cNvPr id="5" name="TextBox 4"/>
          <p:cNvSpPr txBox="1"/>
          <p:nvPr/>
        </p:nvSpPr>
        <p:spPr>
          <a:xfrm>
            <a:off x="4800600" y="4114800"/>
            <a:ext cx="3505200" cy="646331"/>
          </a:xfrm>
          <a:prstGeom prst="rect">
            <a:avLst/>
          </a:prstGeom>
          <a:noFill/>
        </p:spPr>
        <p:txBody>
          <a:bodyPr wrap="square" rtlCol="0">
            <a:spAutoFit/>
          </a:bodyPr>
          <a:lstStyle/>
          <a:p>
            <a:pPr marL="285750" indent="-285750" algn="l">
              <a:buFont typeface="Arial"/>
              <a:buChar char="•"/>
            </a:pPr>
            <a:r>
              <a:rPr lang="en-US" dirty="0" smtClean="0"/>
              <a:t>Home Generator (any size)</a:t>
            </a:r>
          </a:p>
          <a:p>
            <a:pPr marL="285750" indent="-285750" algn="l">
              <a:buFont typeface="Arial"/>
              <a:buChar char="•"/>
            </a:pPr>
            <a:r>
              <a:rPr lang="en-US" dirty="0" smtClean="0"/>
              <a:t>Automatic Transfer Switch </a:t>
            </a:r>
            <a:endParaRPr lang="en-US" dirty="0"/>
          </a:p>
        </p:txBody>
      </p:sp>
      <p:sp>
        <p:nvSpPr>
          <p:cNvPr id="6" name="TextBox 5"/>
          <p:cNvSpPr txBox="1"/>
          <p:nvPr/>
        </p:nvSpPr>
        <p:spPr>
          <a:xfrm>
            <a:off x="533400" y="3429000"/>
            <a:ext cx="2819400" cy="400110"/>
          </a:xfrm>
          <a:prstGeom prst="rect">
            <a:avLst/>
          </a:prstGeom>
          <a:noFill/>
        </p:spPr>
        <p:txBody>
          <a:bodyPr wrap="square" rtlCol="0">
            <a:spAutoFit/>
          </a:bodyPr>
          <a:lstStyle/>
          <a:p>
            <a:r>
              <a:rPr lang="en-US" sz="2000" b="1" dirty="0" smtClean="0"/>
              <a:t>Our Design Content:</a:t>
            </a:r>
            <a:endParaRPr lang="en-US" sz="2000" b="1" dirty="0"/>
          </a:p>
        </p:txBody>
      </p:sp>
      <p:sp>
        <p:nvSpPr>
          <p:cNvPr id="7" name="TextBox 6"/>
          <p:cNvSpPr txBox="1"/>
          <p:nvPr/>
        </p:nvSpPr>
        <p:spPr>
          <a:xfrm>
            <a:off x="4343400" y="3429000"/>
            <a:ext cx="4495800" cy="400110"/>
          </a:xfrm>
          <a:prstGeom prst="rect">
            <a:avLst/>
          </a:prstGeom>
          <a:noFill/>
        </p:spPr>
        <p:txBody>
          <a:bodyPr wrap="square" rtlCol="0">
            <a:spAutoFit/>
          </a:bodyPr>
          <a:lstStyle/>
          <a:p>
            <a:r>
              <a:rPr lang="en-US" sz="2000" b="1" dirty="0" smtClean="0"/>
              <a:t>Provide by Homeowner:</a:t>
            </a:r>
            <a:endParaRPr lang="en-US" sz="2000" b="1" dirty="0"/>
          </a:p>
        </p:txBody>
      </p:sp>
    </p:spTree>
    <p:extLst>
      <p:ext uri="{BB962C8B-B14F-4D97-AF65-F5344CB8AC3E}">
        <p14:creationId xmlns:p14="http://schemas.microsoft.com/office/powerpoint/2010/main" val="40460199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CC2500 Wireless Transceiver</a:t>
            </a:r>
            <a:endParaRPr lang="en-US" dirty="0"/>
          </a:p>
        </p:txBody>
      </p:sp>
      <p:sp>
        <p:nvSpPr>
          <p:cNvPr id="3" name="Content Placeholder 2"/>
          <p:cNvSpPr>
            <a:spLocks noGrp="1"/>
          </p:cNvSpPr>
          <p:nvPr>
            <p:ph idx="1"/>
          </p:nvPr>
        </p:nvSpPr>
        <p:spPr/>
        <p:txBody>
          <a:bodyPr/>
          <a:lstStyle/>
          <a:p>
            <a:pPr lvl="0"/>
            <a:r>
              <a:rPr lang="en-US" dirty="0">
                <a:solidFill>
                  <a:schemeClr val="tx1"/>
                </a:solidFill>
                <a:latin typeface="+mn-lt"/>
                <a:ea typeface="+mn-ea"/>
                <a:cs typeface="+mn-cs"/>
              </a:rPr>
              <a:t>CC2500 2.4 GHz, ISM band multi-channel low power </a:t>
            </a:r>
            <a:r>
              <a:rPr lang="en-US" dirty="0" smtClean="0">
                <a:solidFill>
                  <a:schemeClr val="tx1"/>
                </a:solidFill>
                <a:latin typeface="+mn-lt"/>
                <a:ea typeface="+mn-ea"/>
                <a:cs typeface="+mn-cs"/>
              </a:rPr>
              <a:t>transceiver</a:t>
            </a:r>
          </a:p>
          <a:p>
            <a:pPr lvl="0"/>
            <a:r>
              <a:rPr lang="en-US" dirty="0" smtClean="0"/>
              <a:t>13.3mA consumption during operation</a:t>
            </a:r>
          </a:p>
          <a:p>
            <a:pPr lvl="0"/>
            <a:r>
              <a:rPr lang="en-US" dirty="0" smtClean="0"/>
              <a:t>400nA consumption while in sleep mode</a:t>
            </a:r>
          </a:p>
          <a:p>
            <a:pPr lvl="0"/>
            <a:r>
              <a:rPr lang="en-US" dirty="0" smtClean="0"/>
              <a:t>Programmed to transfer data up to 500 </a:t>
            </a:r>
            <a:r>
              <a:rPr lang="en-US" dirty="0" err="1" smtClean="0"/>
              <a:t>kBaud</a:t>
            </a:r>
            <a:endParaRPr lang="en-US" dirty="0" smtClean="0"/>
          </a:p>
          <a:p>
            <a:pPr lvl="0"/>
            <a:r>
              <a:rPr lang="en-US" dirty="0" smtClean="0"/>
              <a:t>Voltages between 1.8 and 3.6 volts </a:t>
            </a:r>
          </a:p>
          <a:p>
            <a:pPr lvl="0"/>
            <a:r>
              <a:rPr lang="en-US" dirty="0" smtClean="0"/>
              <a:t>On chip antenna</a:t>
            </a:r>
          </a:p>
          <a:p>
            <a:pPr lvl="0"/>
            <a:r>
              <a:rPr lang="en-US" dirty="0" smtClean="0"/>
              <a:t>Controlled via SPI interface</a:t>
            </a:r>
          </a:p>
          <a:p>
            <a:pPr lvl="0"/>
            <a:r>
              <a:rPr lang="en-US" dirty="0" err="1" smtClean="0"/>
              <a:t>SimpliciTI</a:t>
            </a:r>
            <a:endParaRPr lang="en-US" dirty="0" smtClean="0"/>
          </a:p>
          <a:p>
            <a:pPr lvl="0">
              <a:buNone/>
            </a:pPr>
            <a:endParaRPr lang="en-US" dirty="0"/>
          </a:p>
        </p:txBody>
      </p:sp>
    </p:spTree>
    <p:extLst>
      <p:ext uri="{BB962C8B-B14F-4D97-AF65-F5344CB8AC3E}">
        <p14:creationId xmlns:p14="http://schemas.microsoft.com/office/powerpoint/2010/main" val="40414034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CC2500 Wireless Transceiver</a:t>
            </a:r>
            <a:endParaRPr lang="en-US" dirty="0"/>
          </a:p>
        </p:txBody>
      </p:sp>
      <p:pic>
        <p:nvPicPr>
          <p:cNvPr id="4" name="Content Placeholder 3"/>
          <p:cNvPicPr>
            <a:picLocks noGrp="1"/>
          </p:cNvPicPr>
          <p:nvPr>
            <p:ph idx="1"/>
          </p:nvPr>
        </p:nvPicPr>
        <p:blipFill>
          <a:blip r:embed="rId2" cstate="print"/>
          <a:srcRect l="23196" t="17176" r="15619" b="17593"/>
          <a:stretch>
            <a:fillRect/>
          </a:stretch>
        </p:blipFill>
        <p:spPr bwMode="auto">
          <a:xfrm>
            <a:off x="0" y="1676400"/>
            <a:ext cx="9144000" cy="5029200"/>
          </a:xfrm>
          <a:prstGeom prst="rect">
            <a:avLst/>
          </a:prstGeom>
          <a:noFill/>
          <a:ln w="9525">
            <a:noFill/>
            <a:miter lim="800000"/>
            <a:headEnd/>
            <a:tailEnd/>
          </a:ln>
        </p:spPr>
      </p:pic>
      <p:sp>
        <p:nvSpPr>
          <p:cNvPr id="7" name="Right Arrow 6"/>
          <p:cNvSpPr/>
          <p:nvPr/>
        </p:nvSpPr>
        <p:spPr bwMode="auto">
          <a:xfrm>
            <a:off x="1143000" y="3429000"/>
            <a:ext cx="4572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lumMod val="95000"/>
                  <a:lumOff val="5000"/>
                </a:schemeClr>
              </a:solidFill>
              <a:effectLst/>
              <a:latin typeface="Arial" charset="0"/>
              <a:cs typeface="Arial" charset="0"/>
            </a:endParaRPr>
          </a:p>
        </p:txBody>
      </p:sp>
      <p:sp>
        <p:nvSpPr>
          <p:cNvPr id="8" name="Right Arrow 7"/>
          <p:cNvSpPr/>
          <p:nvPr/>
        </p:nvSpPr>
        <p:spPr bwMode="auto">
          <a:xfrm>
            <a:off x="1143000" y="3733800"/>
            <a:ext cx="4572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lumMod val="95000"/>
                  <a:lumOff val="5000"/>
                </a:schemeClr>
              </a:solidFill>
              <a:effectLst/>
              <a:latin typeface="Arial" charset="0"/>
              <a:cs typeface="Arial" charset="0"/>
            </a:endParaRPr>
          </a:p>
        </p:txBody>
      </p:sp>
      <p:sp>
        <p:nvSpPr>
          <p:cNvPr id="9" name="Right Arrow 8"/>
          <p:cNvSpPr/>
          <p:nvPr/>
        </p:nvSpPr>
        <p:spPr bwMode="auto">
          <a:xfrm rot="16200000">
            <a:off x="2400300" y="5524500"/>
            <a:ext cx="4572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lumMod val="95000"/>
                  <a:lumOff val="5000"/>
                </a:schemeClr>
              </a:solidFill>
              <a:effectLst/>
              <a:latin typeface="Arial" charset="0"/>
              <a:cs typeface="Arial" charset="0"/>
            </a:endParaRPr>
          </a:p>
        </p:txBody>
      </p:sp>
      <p:sp>
        <p:nvSpPr>
          <p:cNvPr id="10" name="Right Arrow 9"/>
          <p:cNvSpPr/>
          <p:nvPr/>
        </p:nvSpPr>
        <p:spPr bwMode="auto">
          <a:xfrm rot="5400000">
            <a:off x="2095500" y="2552700"/>
            <a:ext cx="4572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0000"/>
              </a:solidFill>
              <a:effectLst/>
              <a:latin typeface="Arial" charset="0"/>
              <a:cs typeface="Arial" charset="0"/>
            </a:endParaRPr>
          </a:p>
        </p:txBody>
      </p:sp>
    </p:spTree>
    <p:extLst>
      <p:ext uri="{BB962C8B-B14F-4D97-AF65-F5344CB8AC3E}">
        <p14:creationId xmlns:p14="http://schemas.microsoft.com/office/powerpoint/2010/main" val="29512512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a:t>
            </a:r>
            <a:endParaRPr lang="en-US" dirty="0"/>
          </a:p>
        </p:txBody>
      </p:sp>
      <p:grpSp>
        <p:nvGrpSpPr>
          <p:cNvPr id="55" name="Group 105"/>
          <p:cNvGrpSpPr>
            <a:grpSpLocks noGrp="1" noChangeAspect="1"/>
          </p:cNvGrpSpPr>
          <p:nvPr/>
        </p:nvGrpSpPr>
        <p:grpSpPr bwMode="auto">
          <a:xfrm>
            <a:off x="1905000" y="1828800"/>
            <a:ext cx="6509288" cy="5181600"/>
            <a:chOff x="2427" y="3787"/>
            <a:chExt cx="7300" cy="6155"/>
          </a:xfrm>
        </p:grpSpPr>
        <p:sp>
          <p:nvSpPr>
            <p:cNvPr id="56" name="AutoShape 106"/>
            <p:cNvSpPr>
              <a:spLocks noChangeAspect="1" noChangeArrowheads="1" noTextEdit="1"/>
            </p:cNvSpPr>
            <p:nvPr/>
          </p:nvSpPr>
          <p:spPr bwMode="auto">
            <a:xfrm>
              <a:off x="2527" y="3787"/>
              <a:ext cx="7200" cy="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AutoShape 107"/>
            <p:cNvSpPr>
              <a:spLocks noChangeArrowheads="1"/>
            </p:cNvSpPr>
            <p:nvPr/>
          </p:nvSpPr>
          <p:spPr bwMode="auto">
            <a:xfrm>
              <a:off x="3102" y="4366"/>
              <a:ext cx="1813" cy="1725"/>
            </a:xfrm>
            <a:prstGeom prst="roundRect">
              <a:avLst>
                <a:gd name="adj" fmla="val 16667"/>
              </a:avLst>
            </a:prstGeom>
            <a:solidFill>
              <a:srgbClr val="4BACC6"/>
            </a:solidFill>
            <a:ln w="38100">
              <a:solidFill>
                <a:srgbClr val="F2F2F2"/>
              </a:solidFill>
              <a:round/>
              <a:headEnd/>
              <a:tailEnd/>
            </a:ln>
            <a:effectLst>
              <a:outerShdw blurRad="63500" dist="29783" dir="3885598"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CC2500 </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58" name="AutoShape 108"/>
            <p:cNvSpPr>
              <a:spLocks noChangeArrowheads="1"/>
            </p:cNvSpPr>
            <p:nvPr/>
          </p:nvSpPr>
          <p:spPr bwMode="auto">
            <a:xfrm>
              <a:off x="6152" y="4366"/>
              <a:ext cx="1813" cy="1725"/>
            </a:xfrm>
            <a:prstGeom prst="roundRect">
              <a:avLst>
                <a:gd name="adj" fmla="val 16667"/>
              </a:avLst>
            </a:prstGeom>
            <a:solidFill>
              <a:srgbClr val="4BACC6"/>
            </a:solidFill>
            <a:ln w="38100">
              <a:solidFill>
                <a:srgbClr val="F2F2F2"/>
              </a:solidFill>
              <a:round/>
              <a:headEnd/>
              <a:tailEnd/>
            </a:ln>
            <a:effectLst>
              <a:outerShdw blurRad="63500" dist="29783" dir="3885598"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CC2500 </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59" name="AutoShape 109"/>
            <p:cNvSpPr>
              <a:spLocks noChangeArrowheads="1"/>
            </p:cNvSpPr>
            <p:nvPr/>
          </p:nvSpPr>
          <p:spPr bwMode="auto">
            <a:xfrm>
              <a:off x="6153" y="7617"/>
              <a:ext cx="1812" cy="1727"/>
            </a:xfrm>
            <a:prstGeom prst="roundRect">
              <a:avLst>
                <a:gd name="adj" fmla="val 16667"/>
              </a:avLst>
            </a:prstGeom>
            <a:solidFill>
              <a:srgbClr val="4BACC6"/>
            </a:solidFill>
            <a:ln w="38100">
              <a:solidFill>
                <a:srgbClr val="F2F2F2"/>
              </a:solidFill>
              <a:round/>
              <a:headEnd/>
              <a:tailEnd/>
            </a:ln>
            <a:effectLst>
              <a:outerShdw blurRad="63500" dist="29783" dir="3885598"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MAIN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MSP430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Control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60" name="AutoShape 110"/>
            <p:cNvSpPr>
              <a:spLocks noChangeArrowheads="1"/>
            </p:cNvSpPr>
            <p:nvPr/>
          </p:nvSpPr>
          <p:spPr bwMode="auto">
            <a:xfrm>
              <a:off x="3102" y="7592"/>
              <a:ext cx="1813" cy="1725"/>
            </a:xfrm>
            <a:prstGeom prst="roundRect">
              <a:avLst>
                <a:gd name="adj" fmla="val 16667"/>
              </a:avLst>
            </a:prstGeom>
            <a:solidFill>
              <a:srgbClr val="4BACC6"/>
            </a:solidFill>
            <a:ln w="38100">
              <a:solidFill>
                <a:srgbClr val="F2F2F2"/>
              </a:solidFill>
              <a:round/>
              <a:headEnd/>
              <a:tailEnd/>
            </a:ln>
            <a:effectLst>
              <a:outerShdw blurRad="63500" dist="29783" dir="3885598"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LOCAL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MSP430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Power Strip </a:t>
              </a:r>
              <a:endParaRPr kumimoji="0" lang="en-US" sz="2400" b="0" i="0" u="none" strike="noStrike" cap="none" normalizeH="0" baseline="0">
                <a:ln>
                  <a:noFill/>
                </a:ln>
                <a:solidFill>
                  <a:schemeClr val="tx1"/>
                </a:solidFill>
                <a:effectLst/>
                <a:latin typeface="Arial" charset="0"/>
                <a:ea typeface="ＭＳ Ｐゴシック" charset="0"/>
              </a:endParaRPr>
            </a:p>
          </p:txBody>
        </p:sp>
        <p:cxnSp>
          <p:nvCxnSpPr>
            <p:cNvPr id="61" name="AutoShape 111"/>
            <p:cNvCxnSpPr>
              <a:cxnSpLocks noChangeShapeType="1"/>
            </p:cNvCxnSpPr>
            <p:nvPr/>
          </p:nvCxnSpPr>
          <p:spPr bwMode="auto">
            <a:xfrm flipV="1">
              <a:off x="3340" y="6116"/>
              <a:ext cx="1"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2" name="AutoShape 112"/>
            <p:cNvCxnSpPr>
              <a:cxnSpLocks noChangeShapeType="1"/>
            </p:cNvCxnSpPr>
            <p:nvPr/>
          </p:nvCxnSpPr>
          <p:spPr bwMode="auto">
            <a:xfrm>
              <a:off x="7790" y="6166"/>
              <a:ext cx="1" cy="147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3" name="AutoShape 113"/>
            <p:cNvCxnSpPr>
              <a:cxnSpLocks noChangeShapeType="1"/>
            </p:cNvCxnSpPr>
            <p:nvPr/>
          </p:nvCxnSpPr>
          <p:spPr bwMode="auto">
            <a:xfrm>
              <a:off x="4565" y="6166"/>
              <a:ext cx="1"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4" name="AutoShape 114"/>
            <p:cNvCxnSpPr>
              <a:cxnSpLocks noChangeShapeType="1"/>
            </p:cNvCxnSpPr>
            <p:nvPr/>
          </p:nvCxnSpPr>
          <p:spPr bwMode="auto">
            <a:xfrm flipV="1">
              <a:off x="6427" y="6166"/>
              <a:ext cx="3"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5" name="AutoShape 115"/>
            <p:cNvCxnSpPr>
              <a:cxnSpLocks noChangeShapeType="1"/>
            </p:cNvCxnSpPr>
            <p:nvPr/>
          </p:nvCxnSpPr>
          <p:spPr bwMode="auto">
            <a:xfrm>
              <a:off x="4915" y="4603"/>
              <a:ext cx="1187"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6" name="AutoShape 116"/>
            <p:cNvCxnSpPr>
              <a:cxnSpLocks noChangeShapeType="1"/>
            </p:cNvCxnSpPr>
            <p:nvPr/>
          </p:nvCxnSpPr>
          <p:spPr bwMode="auto">
            <a:xfrm>
              <a:off x="4165" y="6166"/>
              <a:ext cx="1"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7" name="AutoShape 117"/>
            <p:cNvCxnSpPr>
              <a:cxnSpLocks noChangeShapeType="1"/>
            </p:cNvCxnSpPr>
            <p:nvPr/>
          </p:nvCxnSpPr>
          <p:spPr bwMode="auto">
            <a:xfrm flipV="1">
              <a:off x="6815" y="6166"/>
              <a:ext cx="1"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8" name="AutoShape 118"/>
            <p:cNvCxnSpPr>
              <a:cxnSpLocks noChangeShapeType="1"/>
            </p:cNvCxnSpPr>
            <p:nvPr/>
          </p:nvCxnSpPr>
          <p:spPr bwMode="auto">
            <a:xfrm flipH="1">
              <a:off x="4955" y="5428"/>
              <a:ext cx="1147"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9" name="AutoShape 119"/>
            <p:cNvCxnSpPr>
              <a:cxnSpLocks noChangeShapeType="1"/>
            </p:cNvCxnSpPr>
            <p:nvPr/>
          </p:nvCxnSpPr>
          <p:spPr bwMode="auto">
            <a:xfrm flipH="1">
              <a:off x="4955" y="5828"/>
              <a:ext cx="1147" cy="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0" name="Text Box 120"/>
            <p:cNvSpPr txBox="1">
              <a:spLocks noChangeArrowheads="1"/>
            </p:cNvSpPr>
            <p:nvPr/>
          </p:nvSpPr>
          <p:spPr bwMode="auto">
            <a:xfrm>
              <a:off x="2427" y="6387"/>
              <a:ext cx="1162" cy="400"/>
            </a:xfrm>
            <a:prstGeom prst="rect">
              <a:avLst/>
            </a:prstGeom>
            <a:noFill/>
            <a:ln w="3175">
              <a:solidFill>
                <a:srgbClr val="FFFFFF"/>
              </a:solidFill>
              <a:miter lim="800000"/>
              <a:headEnd/>
              <a:tailEnd/>
            </a:ln>
            <a:effectLst/>
            <a:extLst>
              <a:ext uri="{AF507438-7753-43e0-B8FC-AC1667EBCBE1}">
                <a14:hiddenEffects xmlns:a14="http://schemas.microsoft.com/office/drawing/2010/main">
                  <a:effectLst>
                    <a:outerShdw blurRad="63500" dist="46662" dir="2115817" algn="ctr" rotWithShape="0">
                      <a:srgbClr val="000000">
                        <a:alpha val="74997"/>
                      </a:srgbClr>
                    </a:outerShdw>
                  </a:effectLst>
                </a14:hiddenEffects>
              </a:ext>
            </a:extLst>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Data Out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1" name="Text Box 121"/>
            <p:cNvSpPr txBox="1">
              <a:spLocks noChangeArrowheads="1"/>
            </p:cNvSpPr>
            <p:nvPr/>
          </p:nvSpPr>
          <p:spPr bwMode="auto">
            <a:xfrm>
              <a:off x="5040" y="4141"/>
              <a:ext cx="1062" cy="350"/>
            </a:xfrm>
            <a:prstGeom prst="rect">
              <a:avLst/>
            </a:prstGeom>
            <a:noFill/>
            <a:ln w="3175">
              <a:solidFill>
                <a:srgbClr val="FFFFFF"/>
              </a:solidFill>
              <a:miter lim="800000"/>
              <a:headEnd/>
              <a:tailEnd/>
            </a:ln>
            <a:effectLst/>
            <a:extLst>
              <a:ext uri="{AF507438-7753-43e0-B8FC-AC1667EBCBE1}">
                <a14:hiddenEffects xmlns:a14="http://schemas.microsoft.com/office/drawing/2010/main">
                  <a:effectLst>
                    <a:outerShdw blurRad="63500" dist="46662" dir="2115817" algn="ctr" rotWithShape="0">
                      <a:srgbClr val="000000">
                        <a:alpha val="74997"/>
                      </a:srgbClr>
                    </a:outerShdw>
                  </a:effectLst>
                </a14:hiddenEffects>
              </a:ext>
            </a:extLst>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Data Out</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2" name="Text Box 122"/>
            <p:cNvSpPr txBox="1">
              <a:spLocks noChangeArrowheads="1"/>
            </p:cNvSpPr>
            <p:nvPr/>
          </p:nvSpPr>
          <p:spPr bwMode="auto">
            <a:xfrm>
              <a:off x="7927" y="6387"/>
              <a:ext cx="1062" cy="350"/>
            </a:xfrm>
            <a:prstGeom prst="rect">
              <a:avLst/>
            </a:prstGeom>
            <a:noFill/>
            <a:ln w="3175">
              <a:solidFill>
                <a:srgbClr val="FFFFFF"/>
              </a:solidFill>
              <a:miter lim="800000"/>
              <a:headEnd/>
              <a:tailEnd/>
            </a:ln>
            <a:effectLst/>
            <a:extLst>
              <a:ext uri="{AF507438-7753-43e0-B8FC-AC1667EBCBE1}">
                <a14:hiddenEffects xmlns:a14="http://schemas.microsoft.com/office/drawing/2010/main">
                  <a:effectLst>
                    <a:outerShdw blurRad="63500" dist="46662" dir="2115817" algn="ctr" rotWithShape="0">
                      <a:srgbClr val="000000">
                        <a:alpha val="74997"/>
                      </a:srgbClr>
                    </a:outerShdw>
                  </a:effectLst>
                </a14:hiddenEffects>
              </a:ext>
            </a:extLst>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Data Out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3" name="Text Box 123"/>
            <p:cNvSpPr txBox="1">
              <a:spLocks noChangeArrowheads="1"/>
            </p:cNvSpPr>
            <p:nvPr/>
          </p:nvSpPr>
          <p:spPr bwMode="auto">
            <a:xfrm>
              <a:off x="4990" y="4993"/>
              <a:ext cx="1112" cy="349"/>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    Awake</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4" name="Text Box 124"/>
            <p:cNvSpPr txBox="1">
              <a:spLocks noChangeArrowheads="1"/>
            </p:cNvSpPr>
            <p:nvPr/>
          </p:nvSpPr>
          <p:spPr bwMode="auto">
            <a:xfrm>
              <a:off x="3227" y="7087"/>
              <a:ext cx="1111" cy="349"/>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    Awake</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5" name="Text Box 125"/>
            <p:cNvSpPr txBox="1">
              <a:spLocks noChangeArrowheads="1"/>
            </p:cNvSpPr>
            <p:nvPr/>
          </p:nvSpPr>
          <p:spPr bwMode="auto">
            <a:xfrm>
              <a:off x="6515" y="7130"/>
              <a:ext cx="1113" cy="349"/>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mbria" charset="0"/>
                  <a:ea typeface="ÇlÇr ñæí©" charset="0"/>
                </a:rPr>
                <a:t>    Awake</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76" name="Text Box 126"/>
            <p:cNvSpPr txBox="1">
              <a:spLocks noChangeArrowheads="1"/>
            </p:cNvSpPr>
            <p:nvPr/>
          </p:nvSpPr>
          <p:spPr bwMode="auto">
            <a:xfrm>
              <a:off x="5627" y="6487"/>
              <a:ext cx="948" cy="369"/>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Control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7" name="Text Box 127"/>
            <p:cNvSpPr txBox="1">
              <a:spLocks noChangeArrowheads="1"/>
            </p:cNvSpPr>
            <p:nvPr/>
          </p:nvSpPr>
          <p:spPr bwMode="auto">
            <a:xfrm>
              <a:off x="4527" y="6487"/>
              <a:ext cx="987" cy="37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Control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78" name="Text Box 128"/>
            <p:cNvSpPr txBox="1">
              <a:spLocks noChangeArrowheads="1"/>
            </p:cNvSpPr>
            <p:nvPr/>
          </p:nvSpPr>
          <p:spPr bwMode="auto">
            <a:xfrm>
              <a:off x="5127" y="5787"/>
              <a:ext cx="1026" cy="311"/>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algn="l">
                <a:defRPr sz="2400">
                  <a:solidFill>
                    <a:schemeClr val="tx1"/>
                  </a:solidFill>
                  <a:latin typeface="Arial" charset="0"/>
                  <a:ea typeface="ＭＳ Ｐゴシック" charset="0"/>
                </a:defRPr>
              </a:lvl1pPr>
              <a:lvl2pPr algn="l">
                <a:defRPr sz="2400">
                  <a:solidFill>
                    <a:schemeClr val="tx1"/>
                  </a:solidFill>
                  <a:latin typeface="Arial" charset="0"/>
                  <a:ea typeface="ＭＳ Ｐゴシック" charset="0"/>
                </a:defRPr>
              </a:lvl2pPr>
              <a:lvl3pPr algn="l">
                <a:defRPr sz="2400">
                  <a:solidFill>
                    <a:schemeClr val="tx1"/>
                  </a:solidFill>
                  <a:latin typeface="Arial" charset="0"/>
                  <a:ea typeface="ＭＳ Ｐゴシック" charset="0"/>
                </a:defRPr>
              </a:lvl3pPr>
              <a:lvl4pPr algn="l">
                <a:defRPr sz="2400">
                  <a:solidFill>
                    <a:schemeClr val="tx1"/>
                  </a:solidFill>
                  <a:latin typeface="Arial" charset="0"/>
                  <a:ea typeface="ＭＳ Ｐゴシック" charset="0"/>
                </a:defRPr>
              </a:lvl4pPr>
              <a:lvl5pPr algn="l">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charset="0"/>
                  <a:ea typeface="ÇlÇr ñæí©" charset="0"/>
                </a:rPr>
                <a:t>Control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606048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pic>
        <p:nvPicPr>
          <p:cNvPr id="1027" name="Picture 3"/>
          <p:cNvPicPr>
            <a:picLocks noChangeAspect="1" noChangeArrowheads="1"/>
          </p:cNvPicPr>
          <p:nvPr/>
        </p:nvPicPr>
        <p:blipFill>
          <a:blip r:embed="rId2" cstate="print"/>
          <a:srcRect l="35782" t="22763" r="28199" b="11868"/>
          <a:stretch>
            <a:fillRect/>
          </a:stretch>
        </p:blipFill>
        <p:spPr bwMode="auto">
          <a:xfrm>
            <a:off x="1905000" y="1696453"/>
            <a:ext cx="5355771" cy="5161547"/>
          </a:xfrm>
          <a:prstGeom prst="rect">
            <a:avLst/>
          </a:prstGeom>
          <a:noFill/>
          <a:ln w="9525">
            <a:noFill/>
            <a:miter lim="800000"/>
            <a:headEnd/>
            <a:tailEnd/>
          </a:ln>
        </p:spPr>
      </p:pic>
    </p:spTree>
    <p:extLst>
      <p:ext uri="{BB962C8B-B14F-4D97-AF65-F5344CB8AC3E}">
        <p14:creationId xmlns:p14="http://schemas.microsoft.com/office/powerpoint/2010/main" val="34384461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 eZ430-RF2500</a:t>
            </a:r>
            <a:endParaRPr lang="en-US" dirty="0"/>
          </a:p>
        </p:txBody>
      </p:sp>
      <p:sp>
        <p:nvSpPr>
          <p:cNvPr id="5" name="Content Placeholder 4"/>
          <p:cNvSpPr>
            <a:spLocks noGrp="1"/>
          </p:cNvSpPr>
          <p:nvPr>
            <p:ph idx="1"/>
          </p:nvPr>
        </p:nvSpPr>
        <p:spPr/>
        <p:txBody>
          <a:bodyPr/>
          <a:lstStyle/>
          <a:p>
            <a:r>
              <a:rPr lang="en-US" dirty="0" smtClean="0"/>
              <a:t>MSP430F2274</a:t>
            </a:r>
          </a:p>
          <a:p>
            <a:r>
              <a:rPr lang="en-US" dirty="0" smtClean="0"/>
              <a:t>CC2500 </a:t>
            </a:r>
          </a:p>
          <a:p>
            <a:r>
              <a:rPr lang="en-US" dirty="0" smtClean="0"/>
              <a:t>Examples</a:t>
            </a:r>
          </a:p>
          <a:p>
            <a:r>
              <a:rPr lang="en-US" dirty="0" smtClean="0"/>
              <a:t>ADC10</a:t>
            </a:r>
            <a:endParaRPr lang="en-US" dirty="0"/>
          </a:p>
        </p:txBody>
      </p:sp>
      <p:pic>
        <p:nvPicPr>
          <p:cNvPr id="6" name="Picture 5" descr="C:\Users\Christian\AppData\Local\Microsoft\Windows\Temporary Internet Files\Content.Word\DSCN1767.jpg"/>
          <p:cNvPicPr/>
          <p:nvPr/>
        </p:nvPicPr>
        <p:blipFill>
          <a:blip r:embed="rId2" cstate="print"/>
          <a:srcRect/>
          <a:stretch>
            <a:fillRect/>
          </a:stretch>
        </p:blipFill>
        <p:spPr bwMode="auto">
          <a:xfrm>
            <a:off x="3657600" y="2133600"/>
            <a:ext cx="5145873" cy="4303872"/>
          </a:xfrm>
          <a:prstGeom prst="rect">
            <a:avLst/>
          </a:prstGeom>
          <a:noFill/>
          <a:ln w="9525">
            <a:noFill/>
            <a:miter lim="800000"/>
            <a:headEnd/>
            <a:tailEnd/>
          </a:ln>
        </p:spPr>
      </p:pic>
    </p:spTree>
    <p:extLst>
      <p:ext uri="{BB962C8B-B14F-4D97-AF65-F5344CB8AC3E}">
        <p14:creationId xmlns:p14="http://schemas.microsoft.com/office/powerpoint/2010/main" val="28339020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Powering Outlets</a:t>
            </a:r>
            <a:endParaRPr lang="en-US" dirty="0"/>
          </a:p>
        </p:txBody>
      </p:sp>
      <p:pic>
        <p:nvPicPr>
          <p:cNvPr id="56322" name="Picture 2"/>
          <p:cNvPicPr>
            <a:picLocks noGrp="1" noChangeAspect="1" noChangeArrowheads="1"/>
          </p:cNvPicPr>
          <p:nvPr>
            <p:ph idx="1"/>
          </p:nvPr>
        </p:nvPicPr>
        <p:blipFill>
          <a:blip r:embed="rId2" cstate="print"/>
          <a:srcRect l="15937" t="22034" r="39678" b="11864"/>
          <a:stretch>
            <a:fillRect/>
          </a:stretch>
        </p:blipFill>
        <p:spPr bwMode="auto">
          <a:xfrm>
            <a:off x="1905000" y="1905000"/>
            <a:ext cx="5105400" cy="4630479"/>
          </a:xfrm>
          <a:prstGeom prst="rect">
            <a:avLst/>
          </a:prstGeom>
          <a:noFill/>
          <a:ln w="9525">
            <a:noFill/>
            <a:miter lim="800000"/>
            <a:headEnd/>
            <a:tailEnd/>
          </a:ln>
        </p:spPr>
      </p:pic>
    </p:spTree>
    <p:extLst>
      <p:ext uri="{BB962C8B-B14F-4D97-AF65-F5344CB8AC3E}">
        <p14:creationId xmlns:p14="http://schemas.microsoft.com/office/powerpoint/2010/main" val="24358255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Conversion</a:t>
            </a:r>
            <a:endParaRPr lang="en-US" dirty="0"/>
          </a:p>
        </p:txBody>
      </p:sp>
      <p:sp>
        <p:nvSpPr>
          <p:cNvPr id="3" name="Content Placeholder 2"/>
          <p:cNvSpPr>
            <a:spLocks noGrp="1"/>
          </p:cNvSpPr>
          <p:nvPr>
            <p:ph idx="1"/>
          </p:nvPr>
        </p:nvSpPr>
        <p:spPr>
          <a:xfrm>
            <a:off x="457200" y="2057400"/>
            <a:ext cx="5943600" cy="3124200"/>
          </a:xfrm>
        </p:spPr>
        <p:txBody>
          <a:bodyPr/>
          <a:lstStyle/>
          <a:p>
            <a:r>
              <a:rPr lang="en-US" dirty="0" smtClean="0"/>
              <a:t>10 bit analog to digital converter</a:t>
            </a:r>
          </a:p>
          <a:p>
            <a:r>
              <a:rPr lang="en-US" dirty="0" smtClean="0"/>
              <a:t>Set high/low reference voltages</a:t>
            </a:r>
          </a:p>
          <a:p>
            <a:pPr marL="0" indent="0">
              <a:buNone/>
            </a:pPr>
            <a:endParaRPr lang="en-US" dirty="0" smtClean="0"/>
          </a:p>
          <a:p>
            <a:pPr marL="0" indent="0">
              <a:buNone/>
            </a:pPr>
            <a:endParaRPr lang="en-US" dirty="0" smtClean="0"/>
          </a:p>
          <a:p>
            <a:pPr>
              <a:buFont typeface="Courier New" pitchFamily="49" charset="0"/>
              <a:buChar char="o"/>
            </a:pPr>
            <a:r>
              <a:rPr lang="nl-NL" dirty="0" smtClean="0">
                <a:solidFill>
                  <a:schemeClr val="tx1"/>
                </a:solidFill>
                <a:latin typeface="+mn-lt"/>
                <a:ea typeface="+mn-ea"/>
                <a:cs typeface="+mn-cs"/>
              </a:rPr>
              <a:t>X = </a:t>
            </a:r>
            <a:r>
              <a:rPr lang="nl-NL" dirty="0">
                <a:solidFill>
                  <a:schemeClr val="tx1"/>
                </a:solidFill>
                <a:latin typeface="+mn-lt"/>
                <a:ea typeface="+mn-ea"/>
                <a:cs typeface="+mn-cs"/>
              </a:rPr>
              <a:t>1023</a:t>
            </a:r>
            <a:r>
              <a:rPr lang="nl-NL" dirty="0" smtClean="0">
                <a:solidFill>
                  <a:schemeClr val="tx1"/>
                </a:solidFill>
                <a:latin typeface="+mn-lt"/>
                <a:ea typeface="+mn-ea"/>
                <a:cs typeface="+mn-cs"/>
              </a:rPr>
              <a:t>*(P8 </a:t>
            </a:r>
            <a:r>
              <a:rPr lang="nl-NL" dirty="0">
                <a:solidFill>
                  <a:schemeClr val="tx1"/>
                </a:solidFill>
                <a:latin typeface="+mn-lt"/>
                <a:ea typeface="+mn-ea"/>
                <a:cs typeface="+mn-cs"/>
              </a:rPr>
              <a:t>- Vref- )/( Vref+ / Vref- ) </a:t>
            </a:r>
            <a:endParaRPr lang="nl-NL" dirty="0" smtClean="0">
              <a:solidFill>
                <a:schemeClr val="tx1"/>
              </a:solidFill>
              <a:latin typeface="+mn-lt"/>
              <a:ea typeface="+mn-ea"/>
              <a:cs typeface="+mn-cs"/>
            </a:endParaRPr>
          </a:p>
          <a:p>
            <a:pPr>
              <a:buFont typeface="Courier New" pitchFamily="49" charset="0"/>
              <a:buChar char="o"/>
            </a:pPr>
            <a:r>
              <a:rPr lang="nl-NL" dirty="0" smtClean="0"/>
              <a:t>X = 1023*(5/20)</a:t>
            </a:r>
          </a:p>
          <a:p>
            <a:pPr>
              <a:buFont typeface="Courier New" pitchFamily="49" charset="0"/>
              <a:buChar char="o"/>
            </a:pPr>
            <a:r>
              <a:rPr lang="nl-NL" dirty="0" smtClean="0"/>
              <a:t>X = 255.75</a:t>
            </a:r>
            <a:endParaRPr lang="en-US" dirty="0"/>
          </a:p>
        </p:txBody>
      </p:sp>
    </p:spTree>
    <p:extLst>
      <p:ext uri="{BB962C8B-B14F-4D97-AF65-F5344CB8AC3E}">
        <p14:creationId xmlns:p14="http://schemas.microsoft.com/office/powerpoint/2010/main" val="5547761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Procedure	</a:t>
            </a:r>
            <a:endParaRPr lang="en-US" dirty="0"/>
          </a:p>
        </p:txBody>
      </p:sp>
      <p:sp>
        <p:nvSpPr>
          <p:cNvPr id="3" name="Content Placeholder 2"/>
          <p:cNvSpPr>
            <a:spLocks noGrp="1"/>
          </p:cNvSpPr>
          <p:nvPr>
            <p:ph idx="1"/>
          </p:nvPr>
        </p:nvSpPr>
        <p:spPr>
          <a:xfrm>
            <a:off x="228600" y="2362200"/>
            <a:ext cx="8534400" cy="4495800"/>
          </a:xfrm>
        </p:spPr>
        <p:txBody>
          <a:bodyPr/>
          <a:lstStyle/>
          <a:p>
            <a:pPr>
              <a:buFont typeface="Wingdings" pitchFamily="2" charset="2"/>
              <a:buChar char="ü"/>
            </a:pPr>
            <a:r>
              <a:rPr lang="en-US" b="1" dirty="0">
                <a:solidFill>
                  <a:schemeClr val="tx1"/>
                </a:solidFill>
                <a:latin typeface="+mn-lt"/>
                <a:ea typeface="+mn-ea"/>
                <a:cs typeface="+mn-cs"/>
              </a:rPr>
              <a:t>Power Sensing </a:t>
            </a:r>
            <a:r>
              <a:rPr lang="en-US" b="1" dirty="0" smtClean="0">
                <a:solidFill>
                  <a:schemeClr val="tx1"/>
                </a:solidFill>
                <a:latin typeface="+mn-lt"/>
                <a:ea typeface="+mn-ea"/>
                <a:cs typeface="+mn-cs"/>
              </a:rPr>
              <a:t>Circuit</a:t>
            </a:r>
          </a:p>
          <a:p>
            <a:r>
              <a:rPr lang="en-US" b="1" dirty="0">
                <a:solidFill>
                  <a:schemeClr val="tx1"/>
                </a:solidFill>
                <a:latin typeface="+mn-lt"/>
                <a:ea typeface="+mn-ea"/>
                <a:cs typeface="+mn-cs"/>
              </a:rPr>
              <a:t>MSP430</a:t>
            </a:r>
            <a:endParaRPr lang="en-US" dirty="0">
              <a:solidFill>
                <a:schemeClr val="tx1"/>
              </a:solidFill>
              <a:latin typeface="+mn-lt"/>
              <a:ea typeface="+mn-ea"/>
              <a:cs typeface="+mn-cs"/>
            </a:endParaRPr>
          </a:p>
          <a:p>
            <a:r>
              <a:rPr lang="en-US" b="1" dirty="0" smtClean="0">
                <a:solidFill>
                  <a:schemeClr val="tx1"/>
                </a:solidFill>
                <a:latin typeface="+mn-lt"/>
                <a:ea typeface="+mn-ea"/>
                <a:cs typeface="+mn-cs"/>
              </a:rPr>
              <a:t>Wireless</a:t>
            </a:r>
          </a:p>
          <a:p>
            <a:r>
              <a:rPr lang="en-US" b="1" dirty="0" smtClean="0">
                <a:solidFill>
                  <a:schemeClr val="tx1"/>
                </a:solidFill>
                <a:latin typeface="+mn-lt"/>
                <a:ea typeface="+mn-ea"/>
                <a:cs typeface="+mn-cs"/>
              </a:rPr>
              <a:t>LCD</a:t>
            </a:r>
          </a:p>
          <a:p>
            <a:r>
              <a:rPr lang="en-US" b="1" dirty="0">
                <a:solidFill>
                  <a:schemeClr val="tx1"/>
                </a:solidFill>
                <a:latin typeface="+mn-lt"/>
                <a:ea typeface="+mn-ea"/>
                <a:cs typeface="+mn-cs"/>
              </a:rPr>
              <a:t>Software</a:t>
            </a:r>
            <a:endParaRPr lang="en-US" dirty="0">
              <a:solidFill>
                <a:schemeClr val="tx1"/>
              </a:solidFill>
              <a:latin typeface="+mn-lt"/>
              <a:ea typeface="+mn-ea"/>
              <a:cs typeface="+mn-cs"/>
            </a:endParaRPr>
          </a:p>
          <a:p>
            <a:r>
              <a:rPr lang="en-US" b="1" dirty="0" smtClean="0"/>
              <a:t>ATS</a:t>
            </a:r>
            <a:endParaRPr lang="en-US" dirty="0">
              <a:solidFill>
                <a:schemeClr val="tx1"/>
              </a:solidFill>
              <a:latin typeface="+mn-lt"/>
              <a:ea typeface="+mn-ea"/>
              <a:cs typeface="+mn-cs"/>
            </a:endParaRPr>
          </a:p>
          <a:p>
            <a:r>
              <a:rPr lang="en-US" b="1" dirty="0">
                <a:solidFill>
                  <a:schemeClr val="tx1"/>
                </a:solidFill>
                <a:latin typeface="+mn-lt"/>
                <a:ea typeface="+mn-ea"/>
                <a:cs typeface="+mn-cs"/>
              </a:rPr>
              <a:t>Scaled Test</a:t>
            </a:r>
            <a:endParaRPr lang="en-US" dirty="0">
              <a:solidFill>
                <a:schemeClr val="tx1"/>
              </a:solidFill>
              <a:latin typeface="+mn-lt"/>
              <a:ea typeface="+mn-ea"/>
              <a:cs typeface="+mn-cs"/>
            </a:endParaRPr>
          </a:p>
          <a:p>
            <a:endParaRPr lang="en-US" dirty="0"/>
          </a:p>
        </p:txBody>
      </p:sp>
      <p:pic>
        <p:nvPicPr>
          <p:cNvPr id="4" name="Picture 3" descr="IMG_22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895600"/>
            <a:ext cx="4343400" cy="2743200"/>
          </a:xfrm>
          <a:prstGeom prst="rect">
            <a:avLst/>
          </a:prstGeom>
        </p:spPr>
      </p:pic>
    </p:spTree>
    <p:extLst>
      <p:ext uri="{BB962C8B-B14F-4D97-AF65-F5344CB8AC3E}">
        <p14:creationId xmlns:p14="http://schemas.microsoft.com/office/powerpoint/2010/main" val="39724295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smtClean="0"/>
              <a:t>RMS Value during power measurement</a:t>
            </a:r>
          </a:p>
          <a:p>
            <a:r>
              <a:rPr lang="en-US" dirty="0" smtClean="0"/>
              <a:t>Reset breaker multiple times</a:t>
            </a:r>
          </a:p>
          <a:p>
            <a:r>
              <a:rPr lang="en-US" dirty="0" smtClean="0"/>
              <a:t>Phase angle</a:t>
            </a:r>
          </a:p>
          <a:p>
            <a:r>
              <a:rPr lang="en-US" dirty="0" smtClean="0"/>
              <a:t>Software </a:t>
            </a:r>
          </a:p>
          <a:p>
            <a:endParaRPr lang="en-US" dirty="0"/>
          </a:p>
        </p:txBody>
      </p:sp>
      <p:pic>
        <p:nvPicPr>
          <p:cNvPr id="4" name="Picture 3"/>
          <p:cNvPicPr>
            <a:picLocks noChangeAspect="1"/>
          </p:cNvPicPr>
          <p:nvPr/>
        </p:nvPicPr>
        <p:blipFill>
          <a:blip r:embed="rId2"/>
          <a:stretch>
            <a:fillRect/>
          </a:stretch>
        </p:blipFill>
        <p:spPr>
          <a:xfrm>
            <a:off x="762000" y="3733800"/>
            <a:ext cx="2794000" cy="2794000"/>
          </a:xfrm>
          <a:prstGeom prst="rect">
            <a:avLst/>
          </a:prstGeom>
        </p:spPr>
      </p:pic>
      <p:pic>
        <p:nvPicPr>
          <p:cNvPr id="5" name="Picture 4"/>
          <p:cNvPicPr>
            <a:picLocks noChangeAspect="1"/>
          </p:cNvPicPr>
          <p:nvPr/>
        </p:nvPicPr>
        <p:blipFill>
          <a:blip r:embed="rId3"/>
          <a:stretch>
            <a:fillRect/>
          </a:stretch>
        </p:blipFill>
        <p:spPr>
          <a:xfrm>
            <a:off x="5486400" y="3733800"/>
            <a:ext cx="2794000" cy="2794000"/>
          </a:xfrm>
          <a:prstGeom prst="rect">
            <a:avLst/>
          </a:prstGeom>
        </p:spPr>
      </p:pic>
    </p:spTree>
    <p:extLst>
      <p:ext uri="{BB962C8B-B14F-4D97-AF65-F5344CB8AC3E}">
        <p14:creationId xmlns:p14="http://schemas.microsoft.com/office/powerpoint/2010/main" val="3552744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Microprocessor Functions</a:t>
            </a:r>
            <a:endParaRPr lang="en-US" dirty="0"/>
          </a:p>
        </p:txBody>
      </p:sp>
      <p:sp>
        <p:nvSpPr>
          <p:cNvPr id="3" name="Content Placeholder 2"/>
          <p:cNvSpPr>
            <a:spLocks noGrp="1"/>
          </p:cNvSpPr>
          <p:nvPr>
            <p:ph idx="1"/>
          </p:nvPr>
        </p:nvSpPr>
        <p:spPr/>
        <p:txBody>
          <a:bodyPr/>
          <a:lstStyle/>
          <a:p>
            <a:r>
              <a:rPr lang="en-US" sz="2000" dirty="0" smtClean="0"/>
              <a:t>Monitor:</a:t>
            </a:r>
          </a:p>
          <a:p>
            <a:pPr lvl="1"/>
            <a:r>
              <a:rPr lang="en-US" dirty="0" smtClean="0"/>
              <a:t>Takes inputs from circuit in power strip module</a:t>
            </a:r>
          </a:p>
          <a:p>
            <a:pPr lvl="1"/>
            <a:r>
              <a:rPr lang="en-US" dirty="0" smtClean="0"/>
              <a:t>Measures voltage, current values</a:t>
            </a:r>
          </a:p>
          <a:p>
            <a:r>
              <a:rPr lang="en-US" sz="2000" dirty="0" smtClean="0"/>
              <a:t>Calculator:</a:t>
            </a:r>
          </a:p>
          <a:p>
            <a:pPr lvl="1"/>
            <a:r>
              <a:rPr lang="en-US" dirty="0" smtClean="0"/>
              <a:t>Power</a:t>
            </a:r>
          </a:p>
          <a:p>
            <a:pPr lvl="1"/>
            <a:r>
              <a:rPr lang="en-US" dirty="0" smtClean="0"/>
              <a:t>Energy (Reactive, active, apparent)</a:t>
            </a:r>
          </a:p>
          <a:p>
            <a:pPr lvl="1"/>
            <a:r>
              <a:rPr lang="en-US" dirty="0" smtClean="0"/>
              <a:t>RMS values</a:t>
            </a:r>
          </a:p>
          <a:p>
            <a:r>
              <a:rPr lang="en-US" sz="2000" dirty="0" smtClean="0"/>
              <a:t>Transceiver:</a:t>
            </a:r>
          </a:p>
          <a:p>
            <a:pPr lvl="1"/>
            <a:r>
              <a:rPr lang="en-US" dirty="0" smtClean="0"/>
              <a:t>Send calculated circuit values for each outlet</a:t>
            </a:r>
          </a:p>
          <a:p>
            <a:pPr lvl="1"/>
            <a:r>
              <a:rPr lang="en-US" dirty="0" smtClean="0"/>
              <a:t>Receive commands from LCD to turn outlets on/off</a:t>
            </a:r>
            <a:endParaRPr lang="en-US" dirty="0"/>
          </a:p>
          <a:p>
            <a:pPr lvl="1"/>
            <a:endParaRPr lang="en-US" dirty="0" smtClean="0"/>
          </a:p>
        </p:txBody>
      </p:sp>
    </p:spTree>
    <p:extLst>
      <p:ext uri="{BB962C8B-B14F-4D97-AF65-F5344CB8AC3E}">
        <p14:creationId xmlns:p14="http://schemas.microsoft.com/office/powerpoint/2010/main" val="685517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half" idx="1"/>
          </p:nvPr>
        </p:nvSpPr>
        <p:spPr>
          <a:xfrm>
            <a:off x="609600" y="2362200"/>
            <a:ext cx="8305800" cy="3505200"/>
          </a:xfrm>
        </p:spPr>
        <p:txBody>
          <a:bodyPr/>
          <a:lstStyle/>
          <a:p>
            <a:r>
              <a:rPr lang="en-US" sz="2600" dirty="0" smtClean="0"/>
              <a:t>Loss of power during natural disasters</a:t>
            </a:r>
          </a:p>
          <a:p>
            <a:r>
              <a:rPr lang="en-US" sz="2600" dirty="0" smtClean="0"/>
              <a:t>Hassle of flipping circuit breakers on/off</a:t>
            </a:r>
          </a:p>
          <a:p>
            <a:r>
              <a:rPr lang="en-US" sz="2600" dirty="0" smtClean="0"/>
              <a:t>Safeguarding of expensive home generator</a:t>
            </a:r>
          </a:p>
          <a:p>
            <a:r>
              <a:rPr lang="en-US" sz="2600" dirty="0" smtClean="0"/>
              <a:t>Ease of use for the inexperienced user</a:t>
            </a:r>
          </a:p>
          <a:p>
            <a:r>
              <a:rPr lang="en-US" sz="2600" dirty="0" smtClean="0"/>
              <a:t>Gives homeowner insight to individual appliance power consumption and how to conserve energy usage. </a:t>
            </a:r>
            <a:endParaRPr lang="en-US" sz="2600" dirty="0"/>
          </a:p>
        </p:txBody>
      </p:sp>
    </p:spTree>
    <p:extLst>
      <p:ext uri="{BB962C8B-B14F-4D97-AF65-F5344CB8AC3E}">
        <p14:creationId xmlns:p14="http://schemas.microsoft.com/office/powerpoint/2010/main" val="22967193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MSP430</a:t>
            </a:r>
            <a:endParaRPr lang="en-US" dirty="0"/>
          </a:p>
        </p:txBody>
      </p:sp>
      <p:sp>
        <p:nvSpPr>
          <p:cNvPr id="3" name="Content Placeholder 2"/>
          <p:cNvSpPr>
            <a:spLocks noGrp="1"/>
          </p:cNvSpPr>
          <p:nvPr>
            <p:ph idx="1"/>
          </p:nvPr>
        </p:nvSpPr>
        <p:spPr>
          <a:xfrm>
            <a:off x="304800" y="1676400"/>
            <a:ext cx="8305800" cy="4724400"/>
          </a:xfrm>
        </p:spPr>
        <p:txBody>
          <a:bodyPr/>
          <a:lstStyle/>
          <a:p>
            <a:r>
              <a:rPr lang="en-US" sz="2000" dirty="0" smtClean="0"/>
              <a:t>Free microprocessor from TI</a:t>
            </a:r>
          </a:p>
          <a:p>
            <a:endParaRPr lang="en-US" sz="2000" dirty="0" smtClean="0"/>
          </a:p>
          <a:p>
            <a:r>
              <a:rPr lang="en-US" sz="2000" dirty="0" smtClean="0"/>
              <a:t>Low power</a:t>
            </a:r>
            <a:endParaRPr lang="en-US" sz="2000" dirty="0"/>
          </a:p>
          <a:p>
            <a:endParaRPr lang="en-US" sz="2000" dirty="0" smtClean="0"/>
          </a:p>
          <a:p>
            <a:r>
              <a:rPr lang="en-US" sz="2000" dirty="0" smtClean="0"/>
              <a:t>AFE series of MCUs</a:t>
            </a:r>
          </a:p>
          <a:p>
            <a:pPr lvl="1"/>
            <a:r>
              <a:rPr lang="en-US" dirty="0" smtClean="0"/>
              <a:t>Built specifically for utility metering</a:t>
            </a:r>
          </a:p>
          <a:p>
            <a:pPr lvl="1"/>
            <a:endParaRPr lang="en-US" dirty="0" smtClean="0"/>
          </a:p>
          <a:p>
            <a:r>
              <a:rPr lang="en-US" sz="2000" dirty="0" smtClean="0"/>
              <a:t>Sample projects, code, and library of functions available on TI’s website</a:t>
            </a:r>
          </a:p>
          <a:p>
            <a:endParaRPr lang="en-US" sz="2000" dirty="0" smtClean="0"/>
          </a:p>
          <a:p>
            <a:r>
              <a:rPr lang="en-US" sz="2000" dirty="0" smtClean="0"/>
              <a:t>Built-in functions for helping to calculate voltage, current, power, as well as arithmetic operations</a:t>
            </a:r>
          </a:p>
          <a:p>
            <a:endParaRPr lang="en-US" dirty="0"/>
          </a:p>
        </p:txBody>
      </p:sp>
    </p:spTree>
    <p:extLst>
      <p:ext uri="{BB962C8B-B14F-4D97-AF65-F5344CB8AC3E}">
        <p14:creationId xmlns:p14="http://schemas.microsoft.com/office/powerpoint/2010/main" val="38696225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MSP430AFE253 Specifications</a:t>
            </a:r>
            <a:endParaRPr lang="en-US" dirty="0"/>
          </a:p>
        </p:txBody>
      </p:sp>
      <p:sp>
        <p:nvSpPr>
          <p:cNvPr id="3" name="Content Placeholder 2"/>
          <p:cNvSpPr>
            <a:spLocks noGrp="1"/>
          </p:cNvSpPr>
          <p:nvPr>
            <p:ph idx="1"/>
          </p:nvPr>
        </p:nvSpPr>
        <p:spPr>
          <a:xfrm>
            <a:off x="304799" y="1676400"/>
            <a:ext cx="8498541" cy="4495800"/>
          </a:xfrm>
        </p:spPr>
        <p:txBody>
          <a:bodyPr/>
          <a:lstStyle/>
          <a:p>
            <a:endParaRPr lang="en-US" sz="2000" dirty="0" smtClean="0"/>
          </a:p>
          <a:p>
            <a:r>
              <a:rPr lang="en-US" sz="2000" dirty="0" smtClean="0"/>
              <a:t>Low </a:t>
            </a:r>
            <a:r>
              <a:rPr lang="en-US" sz="2000" dirty="0"/>
              <a:t>p</a:t>
            </a:r>
            <a:r>
              <a:rPr lang="en-US" sz="2000" dirty="0" smtClean="0"/>
              <a:t>ower consumption</a:t>
            </a:r>
          </a:p>
          <a:p>
            <a:pPr lvl="1"/>
            <a:r>
              <a:rPr lang="en-US" dirty="0" smtClean="0"/>
              <a:t>One </a:t>
            </a:r>
            <a:r>
              <a:rPr lang="en-US" dirty="0"/>
              <a:t>a</a:t>
            </a:r>
            <a:r>
              <a:rPr lang="en-US" dirty="0" smtClean="0"/>
              <a:t>ctive mode: </a:t>
            </a:r>
            <a:r>
              <a:rPr lang="en-US" dirty="0"/>
              <a:t>220 µA </a:t>
            </a:r>
            <a:r>
              <a:rPr lang="en-US" dirty="0" smtClean="0"/>
              <a:t>at 1 MHz, 2.2V</a:t>
            </a:r>
          </a:p>
          <a:p>
            <a:pPr lvl="1"/>
            <a:r>
              <a:rPr lang="en-US" dirty="0" smtClean="0"/>
              <a:t>Five </a:t>
            </a:r>
            <a:r>
              <a:rPr lang="en-US" dirty="0"/>
              <a:t>s</a:t>
            </a:r>
            <a:r>
              <a:rPr lang="en-US" dirty="0" smtClean="0"/>
              <a:t>tandby modes: </a:t>
            </a:r>
            <a:r>
              <a:rPr lang="en-US" dirty="0"/>
              <a:t>0.5 µA</a:t>
            </a:r>
            <a:endParaRPr lang="en-US" dirty="0" smtClean="0"/>
          </a:p>
          <a:p>
            <a:r>
              <a:rPr lang="en-US" sz="2000" dirty="0" smtClean="0"/>
              <a:t>Supply </a:t>
            </a:r>
            <a:r>
              <a:rPr lang="en-US" sz="2000" dirty="0"/>
              <a:t>Voltage, </a:t>
            </a:r>
            <a:r>
              <a:rPr lang="en-US" sz="2000" dirty="0" err="1"/>
              <a:t>V</a:t>
            </a:r>
            <a:r>
              <a:rPr lang="en-US" sz="2000" baseline="-25000" dirty="0" err="1"/>
              <a:t>cc</a:t>
            </a:r>
            <a:r>
              <a:rPr lang="en-US" sz="2000" dirty="0"/>
              <a:t>: 1.8V to </a:t>
            </a:r>
            <a:r>
              <a:rPr lang="en-US" sz="2000" dirty="0" smtClean="0"/>
              <a:t>3.6V</a:t>
            </a:r>
          </a:p>
          <a:p>
            <a:r>
              <a:rPr lang="en-US" sz="2000" dirty="0" smtClean="0"/>
              <a:t>Wakeup from LPMs in &lt; 1µs</a:t>
            </a:r>
          </a:p>
          <a:p>
            <a:r>
              <a:rPr lang="en-US" sz="2000" dirty="0" smtClean="0"/>
              <a:t>16-bit RISC architecture</a:t>
            </a:r>
          </a:p>
          <a:p>
            <a:r>
              <a:rPr lang="en-US" sz="2000" dirty="0" smtClean="0"/>
              <a:t>Two digital I/O ports, with 13 total programmable lines</a:t>
            </a:r>
          </a:p>
          <a:p>
            <a:r>
              <a:rPr lang="en-US" sz="2000" dirty="0" smtClean="0"/>
              <a:t>Three 24-bit Analog-to-digital converters</a:t>
            </a:r>
          </a:p>
          <a:p>
            <a:r>
              <a:rPr lang="en-US" sz="2000" dirty="0" smtClean="0"/>
              <a:t>Size: 7.7 x 6.2 x 1.2 mm</a:t>
            </a:r>
            <a:endParaRPr lang="en-US" sz="20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8" t="11149" r="13684" b="14715"/>
          <a:stretch/>
        </p:blipFill>
        <p:spPr bwMode="auto">
          <a:xfrm>
            <a:off x="5916706" y="1981200"/>
            <a:ext cx="2492188" cy="229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712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MSP430 Pin assignments</a:t>
            </a:r>
            <a:endParaRPr lang="en-US"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95" t="11742"/>
          <a:stretch/>
        </p:blipFill>
        <p:spPr bwMode="auto">
          <a:xfrm>
            <a:off x="1219200" y="2410374"/>
            <a:ext cx="6761018" cy="322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6047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Composer Studio (CCSv4)</a:t>
            </a:r>
            <a:endParaRPr lang="en-US" dirty="0"/>
          </a:p>
        </p:txBody>
      </p:sp>
      <p:sp>
        <p:nvSpPr>
          <p:cNvPr id="3" name="Content Placeholder 2"/>
          <p:cNvSpPr>
            <a:spLocks noGrp="1"/>
          </p:cNvSpPr>
          <p:nvPr>
            <p:ph idx="1"/>
          </p:nvPr>
        </p:nvSpPr>
        <p:spPr/>
        <p:txBody>
          <a:bodyPr/>
          <a:lstStyle/>
          <a:p>
            <a:r>
              <a:rPr lang="en-US" sz="2000" dirty="0" smtClean="0"/>
              <a:t>Alternative to IAR Embedded Workbench</a:t>
            </a:r>
          </a:p>
          <a:p>
            <a:endParaRPr lang="en-US" sz="2000" dirty="0" smtClean="0"/>
          </a:p>
          <a:p>
            <a:r>
              <a:rPr lang="en-US" sz="2000" dirty="0" smtClean="0"/>
              <a:t>Free program from Texas Instruments</a:t>
            </a:r>
          </a:p>
          <a:p>
            <a:endParaRPr lang="en-US" sz="2000" dirty="0" smtClean="0"/>
          </a:p>
          <a:p>
            <a:r>
              <a:rPr lang="en-US" sz="2000" dirty="0" smtClean="0"/>
              <a:t>Programs in C/C++</a:t>
            </a:r>
          </a:p>
          <a:p>
            <a:endParaRPr lang="en-US" sz="2000" dirty="0" smtClean="0"/>
          </a:p>
          <a:p>
            <a:r>
              <a:rPr lang="en-US" sz="2000" dirty="0" smtClean="0"/>
              <a:t>Challenges:</a:t>
            </a:r>
          </a:p>
          <a:p>
            <a:pPr lvl="1"/>
            <a:r>
              <a:rPr lang="en-US" dirty="0" smtClean="0"/>
              <a:t>Re-learning C programming (All EE in group)</a:t>
            </a:r>
          </a:p>
          <a:p>
            <a:pPr lvl="1"/>
            <a:r>
              <a:rPr lang="en-US" dirty="0" smtClean="0"/>
              <a:t>Understanding MSP430 instruction syntax</a:t>
            </a:r>
          </a:p>
          <a:p>
            <a:pPr lvl="1"/>
            <a:endParaRPr lang="en-US" dirty="0"/>
          </a:p>
        </p:txBody>
      </p:sp>
    </p:spTree>
    <p:extLst>
      <p:ext uri="{BB962C8B-B14F-4D97-AF65-F5344CB8AC3E}">
        <p14:creationId xmlns:p14="http://schemas.microsoft.com/office/powerpoint/2010/main" val="36362172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5111750" cy="1098550"/>
          </a:xfrm>
        </p:spPr>
        <p:txBody>
          <a:bodyPr/>
          <a:lstStyle/>
          <a:p>
            <a:pPr marL="0" indent="0">
              <a:buNone/>
            </a:pPr>
            <a:r>
              <a:rPr lang="en-US" sz="3600" dirty="0" smtClean="0"/>
              <a:t>MSP430 Launchpad</a:t>
            </a:r>
            <a:endParaRPr lang="en-US" sz="3600" dirty="0"/>
          </a:p>
        </p:txBody>
      </p:sp>
      <p:sp>
        <p:nvSpPr>
          <p:cNvPr id="4" name="Text Placeholder 3"/>
          <p:cNvSpPr>
            <a:spLocks noGrp="1"/>
          </p:cNvSpPr>
          <p:nvPr>
            <p:ph type="body" sz="half" idx="2"/>
          </p:nvPr>
        </p:nvSpPr>
        <p:spPr>
          <a:xfrm>
            <a:off x="457200" y="1752600"/>
            <a:ext cx="3954508" cy="4967493"/>
          </a:xfrm>
        </p:spPr>
        <p:txBody>
          <a:bodyPr/>
          <a:lstStyle/>
          <a:p>
            <a:pPr marL="285750" indent="-285750">
              <a:buFont typeface="Arial" pitchFamily="34" charset="0"/>
              <a:buChar char="•"/>
            </a:pPr>
            <a:r>
              <a:rPr lang="en-US" sz="1800" dirty="0" smtClean="0"/>
              <a:t>Compatible with CCSv4 and IAR embedded workbench</a:t>
            </a:r>
          </a:p>
          <a:p>
            <a:pPr marL="285750" indent="-285750">
              <a:buFont typeface="Arial" pitchFamily="34" charset="0"/>
              <a:buChar char="•"/>
            </a:pPr>
            <a:r>
              <a:rPr lang="en-US" sz="1800" dirty="0" smtClean="0"/>
              <a:t>Comes with MSP430G2231</a:t>
            </a:r>
          </a:p>
          <a:p>
            <a:pPr marL="742950" lvl="1" indent="-285750">
              <a:buFont typeface="Arial" pitchFamily="34" charset="0"/>
              <a:buChar char="•"/>
            </a:pPr>
            <a:r>
              <a:rPr lang="en-US" sz="1800" dirty="0" smtClean="0"/>
              <a:t>Most coding same as MSP430AFE</a:t>
            </a:r>
          </a:p>
          <a:p>
            <a:pPr marL="285750" indent="-285750">
              <a:buFont typeface="Arial" pitchFamily="34" charset="0"/>
              <a:buChar char="•"/>
            </a:pPr>
            <a:r>
              <a:rPr lang="en-US" sz="1800" dirty="0"/>
              <a:t>I</a:t>
            </a:r>
            <a:r>
              <a:rPr lang="en-US" sz="1800" dirty="0" smtClean="0"/>
              <a:t>mmediately available environment to test and debug code</a:t>
            </a:r>
          </a:p>
          <a:p>
            <a:pPr marL="285750" indent="-285750">
              <a:buFont typeface="Arial" pitchFamily="34" charset="0"/>
              <a:buChar char="•"/>
            </a:pPr>
            <a:r>
              <a:rPr lang="en-US" sz="1800" dirty="0" smtClean="0"/>
              <a:t>2kB Flash</a:t>
            </a:r>
          </a:p>
          <a:p>
            <a:pPr marL="285750" indent="-285750">
              <a:buFont typeface="Arial" pitchFamily="34" charset="0"/>
              <a:buChar char="•"/>
            </a:pPr>
            <a:r>
              <a:rPr lang="en-US" sz="1800" dirty="0" smtClean="0"/>
              <a:t>USI (I</a:t>
            </a:r>
            <a:r>
              <a:rPr lang="en-US" sz="1800" baseline="30000" dirty="0" smtClean="0"/>
              <a:t>2</a:t>
            </a:r>
            <a:r>
              <a:rPr lang="en-US" sz="1800" dirty="0" smtClean="0"/>
              <a:t>C, SPI)</a:t>
            </a:r>
          </a:p>
          <a:p>
            <a:pPr marL="285750" indent="-285750">
              <a:buFont typeface="Arial" pitchFamily="34" charset="0"/>
              <a:buChar char="•"/>
            </a:pPr>
            <a:r>
              <a:rPr lang="en-US" sz="1800" dirty="0" smtClean="0"/>
              <a:t>8-channel ADC</a:t>
            </a:r>
          </a:p>
          <a:p>
            <a:pPr marL="285750" indent="-285750">
              <a:buFont typeface="Arial" pitchFamily="34" charset="0"/>
              <a:buChar char="•"/>
            </a:pPr>
            <a:r>
              <a:rPr lang="en-US" sz="1800" dirty="0" smtClean="0"/>
              <a:t>Tutorials on wiki site</a:t>
            </a:r>
          </a:p>
          <a:p>
            <a:pPr marL="742950" lvl="1" indent="-285750">
              <a:buFont typeface="Arial" pitchFamily="34" charset="0"/>
              <a:buChar char="•"/>
            </a:pPr>
            <a:r>
              <a:rPr lang="en-US" sz="1800" dirty="0" smtClean="0"/>
              <a:t>TI</a:t>
            </a:r>
          </a:p>
          <a:p>
            <a:pPr marL="742950" lvl="1" indent="-285750">
              <a:buFont typeface="Arial" pitchFamily="34" charset="0"/>
              <a:buChar char="•"/>
            </a:pPr>
            <a:r>
              <a:rPr lang="en-US" sz="1800" dirty="0" smtClean="0"/>
              <a:t>Third parties</a:t>
            </a:r>
          </a:p>
          <a:p>
            <a:pPr marL="285750" indent="-285750">
              <a:buFont typeface="Arial" pitchFamily="34" charset="0"/>
              <a:buChar char="•"/>
            </a:pPr>
            <a:r>
              <a:rPr lang="en-US" sz="1800" dirty="0" smtClean="0"/>
              <a:t>Cost: $4.30 (or free)</a:t>
            </a:r>
          </a:p>
          <a:p>
            <a:pPr marL="285750" indent="-285750">
              <a:buFont typeface="Arial" pitchFamily="34" charset="0"/>
              <a:buChar char="•"/>
            </a:pPr>
            <a:endParaRPr lang="en-US" sz="2000" dirty="0" smtClean="0"/>
          </a:p>
          <a:p>
            <a:pPr marL="285750" indent="-285750">
              <a:buFont typeface="Arial" pitchFamily="34" charset="0"/>
              <a:buChar char="•"/>
            </a:pPr>
            <a:endParaRPr lang="en-US" dirty="0"/>
          </a:p>
        </p:txBody>
      </p:sp>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708" y="1662953"/>
            <a:ext cx="4050974" cy="47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638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Pre-built 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4555510"/>
              </p:ext>
            </p:extLst>
          </p:nvPr>
        </p:nvGraphicFramePr>
        <p:xfrm>
          <a:off x="533400" y="1752600"/>
          <a:ext cx="8229600" cy="4648526"/>
        </p:xfrm>
        <a:graphic>
          <a:graphicData uri="http://schemas.openxmlformats.org/drawingml/2006/table">
            <a:tbl>
              <a:tblPr firstRow="1" firstCol="1" bandRow="1"/>
              <a:tblGrid>
                <a:gridCol w="2480366"/>
                <a:gridCol w="5749234"/>
              </a:tblGrid>
              <a:tr h="294498">
                <a:tc>
                  <a:txBody>
                    <a:bodyPr/>
                    <a:lstStyle/>
                    <a:p>
                      <a:pPr marL="0" marR="0">
                        <a:spcBef>
                          <a:spcPts val="0"/>
                        </a:spcBef>
                        <a:spcAft>
                          <a:spcPts val="0"/>
                        </a:spcAft>
                      </a:pPr>
                      <a:r>
                        <a:rPr lang="en-US" sz="1800" b="1" dirty="0">
                          <a:effectLst/>
                          <a:latin typeface="Arial"/>
                          <a:ea typeface="Cambria"/>
                          <a:cs typeface="Times New Roman"/>
                        </a:rPr>
                        <a:t>Function name</a:t>
                      </a:r>
                      <a:endParaRPr lang="en-US" sz="1800" dirty="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a:effectLst/>
                          <a:latin typeface="Arial"/>
                          <a:ea typeface="Cambria"/>
                          <a:cs typeface="Times New Roman"/>
                        </a:rPr>
                        <a:t>Action</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49">
                <a:tc>
                  <a:txBody>
                    <a:bodyPr/>
                    <a:lstStyle/>
                    <a:p>
                      <a:pPr marL="0" marR="0">
                        <a:spcBef>
                          <a:spcPts val="0"/>
                        </a:spcBef>
                        <a:spcAft>
                          <a:spcPts val="0"/>
                        </a:spcAft>
                      </a:pPr>
                      <a:r>
                        <a:rPr lang="en-US" sz="1800">
                          <a:effectLst/>
                          <a:latin typeface="Arial"/>
                          <a:ea typeface="Cambria"/>
                          <a:cs typeface="Times New Roman"/>
                        </a:rPr>
                        <a:t>dc_filter</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a:ea typeface="Cambria"/>
                          <a:cs typeface="Times New Roman"/>
                        </a:rPr>
                        <a:t>Filters the DC content from an AC mains waveform signal.</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484">
                <a:tc>
                  <a:txBody>
                    <a:bodyPr/>
                    <a:lstStyle/>
                    <a:p>
                      <a:pPr marL="0" marR="0">
                        <a:spcBef>
                          <a:spcPts val="0"/>
                        </a:spcBef>
                        <a:spcAft>
                          <a:spcPts val="0"/>
                        </a:spcAft>
                      </a:pPr>
                      <a:r>
                        <a:rPr lang="en-US" sz="1800">
                          <a:effectLst/>
                          <a:latin typeface="Arial"/>
                          <a:ea typeface="Cambria"/>
                          <a:cs typeface="Times New Roman"/>
                        </a:rPr>
                        <a:t>debounce</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a:ea typeface="Cambria"/>
                          <a:cs typeface="Times New Roman"/>
                        </a:rPr>
                        <a:t>Used to debounce a push button switch, i.e. eliminates errors associated with pushing a button to activate a clock edge.</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1170">
                <a:tc>
                  <a:txBody>
                    <a:bodyPr/>
                    <a:lstStyle/>
                    <a:p>
                      <a:pPr marL="0" marR="0">
                        <a:spcBef>
                          <a:spcPts val="0"/>
                        </a:spcBef>
                        <a:spcAft>
                          <a:spcPts val="0"/>
                        </a:spcAft>
                      </a:pPr>
                      <a:r>
                        <a:rPr lang="en-US" sz="1800" dirty="0">
                          <a:effectLst/>
                          <a:latin typeface="Arial"/>
                          <a:ea typeface="Cambria"/>
                          <a:cs typeface="Times New Roman"/>
                        </a:rPr>
                        <a:t>div_sh48</a:t>
                      </a:r>
                      <a:endParaRPr lang="en-US" sz="1800" dirty="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a:ea typeface="Cambria"/>
                          <a:cs typeface="Times New Roman"/>
                        </a:rPr>
                        <a:t>Shifts a 48 bit integer upwards by a specified amount, and then divides a 16 bit integer into the 48 bit integer.</a:t>
                      </a:r>
                      <a:endParaRPr lang="en-US" sz="1800" dirty="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86">
                <a:tc>
                  <a:txBody>
                    <a:bodyPr/>
                    <a:lstStyle/>
                    <a:p>
                      <a:pPr marL="0" marR="0">
                        <a:spcBef>
                          <a:spcPts val="0"/>
                        </a:spcBef>
                        <a:spcAft>
                          <a:spcPts val="0"/>
                        </a:spcAft>
                      </a:pPr>
                      <a:r>
                        <a:rPr lang="en-US" sz="1800">
                          <a:effectLst/>
                          <a:latin typeface="Arial"/>
                          <a:ea typeface="Cambria"/>
                          <a:cs typeface="Times New Roman"/>
                        </a:rPr>
                        <a:t>div48</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a:ea typeface="Cambria"/>
                          <a:cs typeface="Times New Roman"/>
                        </a:rPr>
                        <a:t>Divides a 16 bit integer into a 48 bit integer.</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498">
                <a:tc>
                  <a:txBody>
                    <a:bodyPr/>
                    <a:lstStyle/>
                    <a:p>
                      <a:pPr marL="0" marR="0">
                        <a:spcBef>
                          <a:spcPts val="0"/>
                        </a:spcBef>
                        <a:spcAft>
                          <a:spcPts val="0"/>
                        </a:spcAft>
                      </a:pPr>
                      <a:r>
                        <a:rPr lang="en-US" sz="1800">
                          <a:effectLst/>
                          <a:latin typeface="Arial"/>
                          <a:ea typeface="Cambria"/>
                          <a:cs typeface="Times New Roman"/>
                        </a:rPr>
                        <a:t>imul16</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a:ea typeface="Cambria"/>
                          <a:cs typeface="Times New Roman"/>
                        </a:rPr>
                        <a:t>Completes a 16x16 2’s complement multiplication.</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9142">
                <a:tc>
                  <a:txBody>
                    <a:bodyPr/>
                    <a:lstStyle/>
                    <a:p>
                      <a:pPr marL="0" marR="0">
                        <a:spcBef>
                          <a:spcPts val="0"/>
                        </a:spcBef>
                        <a:spcAft>
                          <a:spcPts val="0"/>
                        </a:spcAft>
                      </a:pPr>
                      <a:r>
                        <a:rPr lang="en-US" sz="1800">
                          <a:effectLst/>
                          <a:latin typeface="Arial"/>
                          <a:ea typeface="Cambria"/>
                          <a:cs typeface="Times New Roman"/>
                        </a:rPr>
                        <a:t>isqrt32</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a:ea typeface="Cambria"/>
                          <a:cs typeface="Times New Roman"/>
                        </a:rPr>
                        <a:t>Computes the square root of a 32 bit number, where the last 16 bits are after the decimal point. NOTE: be careful not to have a negative number as input.</a:t>
                      </a:r>
                      <a:endParaRPr lang="en-US" sz="1800" dirty="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986">
                <a:tc>
                  <a:txBody>
                    <a:bodyPr/>
                    <a:lstStyle/>
                    <a:p>
                      <a:pPr marL="0" marR="0">
                        <a:spcBef>
                          <a:spcPts val="0"/>
                        </a:spcBef>
                        <a:spcAft>
                          <a:spcPts val="0"/>
                        </a:spcAft>
                      </a:pPr>
                      <a:r>
                        <a:rPr lang="en-US" sz="1800">
                          <a:effectLst/>
                          <a:latin typeface="Arial"/>
                          <a:ea typeface="Cambria"/>
                          <a:cs typeface="Times New Roman"/>
                        </a:rPr>
                        <a:t>mul48</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Arial"/>
                          <a:ea typeface="Cambria"/>
                          <a:cs typeface="Times New Roman"/>
                        </a:rPr>
                        <a:t>Computes a 32x16 multiplication function.</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331">
                <a:tc>
                  <a:txBody>
                    <a:bodyPr/>
                    <a:lstStyle/>
                    <a:p>
                      <a:pPr marL="0" marR="0">
                        <a:spcBef>
                          <a:spcPts val="0"/>
                        </a:spcBef>
                        <a:spcAft>
                          <a:spcPts val="0"/>
                        </a:spcAft>
                      </a:pPr>
                      <a:r>
                        <a:rPr lang="en-US" sz="1800">
                          <a:effectLst/>
                          <a:latin typeface="Arial"/>
                          <a:ea typeface="Cambria"/>
                          <a:cs typeface="Times New Roman"/>
                        </a:rPr>
                        <a:t>q1_15_mul</a:t>
                      </a:r>
                      <a:endParaRPr lang="en-US" sz="180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Arial"/>
                          <a:ea typeface="Cambria"/>
                          <a:cs typeface="Times New Roman"/>
                        </a:rPr>
                        <a:t>Computes a 16x16 multiplication function.</a:t>
                      </a:r>
                      <a:endParaRPr lang="en-US" sz="1800" dirty="0">
                        <a:effectLst/>
                        <a:latin typeface="Cambria"/>
                        <a:ea typeface="Times New Roman"/>
                        <a:cs typeface="Times New Roman"/>
                      </a:endParaRPr>
                    </a:p>
                  </a:txBody>
                  <a:tcPr marL="56393" marR="56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56351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Program Flow (1/2)</a:t>
            </a:r>
            <a:endParaRPr lang="en-US" dirty="0"/>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90035" y="1729550"/>
            <a:ext cx="4163929" cy="43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4284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MCU Program Flow </a:t>
            </a:r>
            <a:r>
              <a:rPr lang="en-US" dirty="0" smtClean="0"/>
              <a:t>(2/2</a:t>
            </a:r>
            <a:r>
              <a:rPr lang="en-US" dirty="0"/>
              <a:t>)</a:t>
            </a:r>
          </a:p>
        </p:txBody>
      </p:sp>
      <p:pic>
        <p:nvPicPr>
          <p:cNvPr id="563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2169" y="1676400"/>
            <a:ext cx="373966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8527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505200"/>
            <a:ext cx="7772400" cy="2263775"/>
          </a:xfrm>
        </p:spPr>
        <p:txBody>
          <a:bodyPr/>
          <a:lstStyle/>
          <a:p>
            <a:r>
              <a:rPr lang="en-US" dirty="0" smtClean="0"/>
              <a:t>Administrative Content</a:t>
            </a:r>
            <a:endParaRPr lang="en-US" dirty="0"/>
          </a:p>
        </p:txBody>
      </p:sp>
    </p:spTree>
    <p:extLst>
      <p:ext uri="{BB962C8B-B14F-4D97-AF65-F5344CB8AC3E}">
        <p14:creationId xmlns:p14="http://schemas.microsoft.com/office/powerpoint/2010/main" val="31966484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0317144"/>
              </p:ext>
            </p:extLst>
          </p:nvPr>
        </p:nvGraphicFramePr>
        <p:xfrm>
          <a:off x="1142999" y="1981201"/>
          <a:ext cx="7162800" cy="4267198"/>
        </p:xfrm>
        <a:graphic>
          <a:graphicData uri="http://schemas.openxmlformats.org/drawingml/2006/table">
            <a:tbl>
              <a:tblPr firstRow="1" firstCol="1" bandRow="1">
                <a:tableStyleId>{21E4AEA4-8DFA-4A89-87EB-49C32662AFE0}</a:tableStyleId>
              </a:tblPr>
              <a:tblGrid>
                <a:gridCol w="3057039"/>
                <a:gridCol w="1368587"/>
                <a:gridCol w="1368587"/>
                <a:gridCol w="1368587"/>
              </a:tblGrid>
              <a:tr h="328246">
                <a:tc>
                  <a:txBody>
                    <a:bodyPr/>
                    <a:lstStyle/>
                    <a:p>
                      <a:pPr marL="0" marR="0" algn="ctr">
                        <a:spcBef>
                          <a:spcPts val="0"/>
                        </a:spcBef>
                        <a:spcAft>
                          <a:spcPts val="0"/>
                        </a:spcAft>
                      </a:pPr>
                      <a:r>
                        <a:rPr lang="en-US" sz="1600" dirty="0">
                          <a:solidFill>
                            <a:schemeClr val="tx1"/>
                          </a:solidFill>
                          <a:effectLst/>
                        </a:rPr>
                        <a:t>Part Name</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ctr">
                        <a:spcBef>
                          <a:spcPts val="0"/>
                        </a:spcBef>
                        <a:spcAft>
                          <a:spcPts val="0"/>
                        </a:spcAft>
                      </a:pPr>
                      <a:r>
                        <a:rPr lang="en-US" sz="1600">
                          <a:solidFill>
                            <a:schemeClr val="tx1"/>
                          </a:solidFill>
                          <a:effectLst/>
                        </a:rPr>
                        <a:t>Quantity</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ctr">
                        <a:spcBef>
                          <a:spcPts val="0"/>
                        </a:spcBef>
                        <a:spcAft>
                          <a:spcPts val="0"/>
                        </a:spcAft>
                      </a:pPr>
                      <a:r>
                        <a:rPr lang="en-US" sz="1600">
                          <a:solidFill>
                            <a:schemeClr val="tx1"/>
                          </a:solidFill>
                          <a:effectLst/>
                        </a:rPr>
                        <a:t>Cost</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ctr">
                        <a:spcBef>
                          <a:spcPts val="0"/>
                        </a:spcBef>
                        <a:spcAft>
                          <a:spcPts val="0"/>
                        </a:spcAft>
                      </a:pPr>
                      <a:r>
                        <a:rPr lang="en-US" sz="1600">
                          <a:solidFill>
                            <a:schemeClr val="tx1"/>
                          </a:solidFill>
                          <a:effectLst/>
                        </a:rPr>
                        <a:t>Total</a:t>
                      </a:r>
                      <a:endParaRPr lang="en-US" sz="160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dirty="0">
                          <a:solidFill>
                            <a:schemeClr val="tx1"/>
                          </a:solidFill>
                          <a:effectLst/>
                        </a:rPr>
                        <a:t>Microcontroller Components</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smtClean="0">
                          <a:solidFill>
                            <a:schemeClr val="tx1"/>
                          </a:solidFill>
                          <a:effectLst/>
                        </a:rPr>
                        <a:t>$20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$20.00</a:t>
                      </a:r>
                      <a:endParaRPr lang="en-US" sz="160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dirty="0">
                          <a:solidFill>
                            <a:schemeClr val="tx1"/>
                          </a:solidFill>
                          <a:effectLst/>
                        </a:rPr>
                        <a:t>LCD Display</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$400.00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$400.00</a:t>
                      </a:r>
                      <a:endParaRPr lang="en-US" sz="160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dirty="0">
                          <a:solidFill>
                            <a:schemeClr val="tx1"/>
                          </a:solidFill>
                          <a:effectLst/>
                        </a:rPr>
                        <a:t>Automatic Transfer Switch</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Free</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Free</a:t>
                      </a:r>
                      <a:endParaRPr lang="en-US" sz="160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dirty="0">
                          <a:solidFill>
                            <a:schemeClr val="tx1"/>
                          </a:solidFill>
                          <a:effectLst/>
                        </a:rPr>
                        <a:t>Outlet Housing</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$10.00</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$10.00</a:t>
                      </a:r>
                      <a:endParaRPr lang="en-US" sz="160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dirty="0">
                          <a:solidFill>
                            <a:schemeClr val="tx1"/>
                          </a:solidFill>
                          <a:effectLst/>
                        </a:rPr>
                        <a:t>Current Transformer</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4</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smtClean="0">
                          <a:solidFill>
                            <a:schemeClr val="tx1"/>
                          </a:solidFill>
                          <a:effectLst/>
                        </a:rPr>
                        <a:t>$16.00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smtClean="0">
                          <a:solidFill>
                            <a:schemeClr val="tx1"/>
                          </a:solidFill>
                          <a:effectLst/>
                        </a:rPr>
                        <a:t>$64.00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a:solidFill>
                            <a:schemeClr val="tx1"/>
                          </a:solidFill>
                          <a:effectLst/>
                        </a:rPr>
                        <a:t>MSP430AFE253</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4</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Free</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Free</a:t>
                      </a:r>
                      <a:endParaRPr lang="en-US" sz="160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a:solidFill>
                            <a:schemeClr val="tx1"/>
                          </a:solidFill>
                          <a:effectLst/>
                        </a:rPr>
                        <a:t>Initial PCB design</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1</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a:t>
                      </a:r>
                      <a:r>
                        <a:rPr lang="en-US" sz="1600" dirty="0" smtClean="0">
                          <a:solidFill>
                            <a:schemeClr val="tx1"/>
                          </a:solidFill>
                          <a:effectLst/>
                        </a:rPr>
                        <a:t>30.00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a:t>
                      </a:r>
                      <a:r>
                        <a:rPr lang="en-US" sz="1600" dirty="0" smtClean="0">
                          <a:solidFill>
                            <a:schemeClr val="tx1"/>
                          </a:solidFill>
                          <a:effectLst/>
                        </a:rPr>
                        <a:t>30.00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dirty="0">
                          <a:solidFill>
                            <a:schemeClr val="tx1"/>
                          </a:solidFill>
                          <a:effectLst/>
                        </a:rPr>
                        <a:t>Circuit Board</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4</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a:t>
                      </a:r>
                      <a:r>
                        <a:rPr lang="en-US" sz="1600" dirty="0" smtClean="0">
                          <a:solidFill>
                            <a:schemeClr val="tx1"/>
                          </a:solidFill>
                          <a:effectLst/>
                        </a:rPr>
                        <a:t>30.00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a:t>
                      </a:r>
                      <a:r>
                        <a:rPr lang="en-US" sz="1600" dirty="0" smtClean="0">
                          <a:solidFill>
                            <a:schemeClr val="tx1"/>
                          </a:solidFill>
                          <a:effectLst/>
                        </a:rPr>
                        <a:t>120.00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a:solidFill>
                            <a:schemeClr val="tx1"/>
                          </a:solidFill>
                          <a:effectLst/>
                        </a:rPr>
                        <a:t>Solid State Relay</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4</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smtClean="0">
                          <a:solidFill>
                            <a:schemeClr val="tx1"/>
                          </a:solidFill>
                          <a:effectLst/>
                        </a:rPr>
                        <a:t>$8.00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smtClean="0">
                          <a:solidFill>
                            <a:schemeClr val="tx1"/>
                          </a:solidFill>
                          <a:effectLst/>
                        </a:rPr>
                        <a:t>$32.00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a:solidFill>
                            <a:schemeClr val="tx1"/>
                          </a:solidFill>
                          <a:effectLst/>
                        </a:rPr>
                        <a:t>EagleCAD Software</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$49</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$49</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a:solidFill>
                            <a:schemeClr val="tx1"/>
                          </a:solidFill>
                          <a:effectLst/>
                        </a:rPr>
                        <a:t>Power Outlet</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4</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$10</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$40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r h="328246">
                <a:tc>
                  <a:txBody>
                    <a:bodyPr/>
                    <a:lstStyle/>
                    <a:p>
                      <a:pPr marL="0" marR="0" algn="just">
                        <a:spcBef>
                          <a:spcPts val="0"/>
                        </a:spcBef>
                        <a:spcAft>
                          <a:spcPts val="0"/>
                        </a:spcAft>
                      </a:pPr>
                      <a:r>
                        <a:rPr lang="en-US" sz="1600" kern="1800" dirty="0">
                          <a:solidFill>
                            <a:schemeClr val="tx1"/>
                          </a:solidFill>
                          <a:effectLst/>
                        </a:rPr>
                        <a:t>Total</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 </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a:solidFill>
                            <a:schemeClr val="tx1"/>
                          </a:solidFill>
                          <a:effectLst/>
                        </a:rPr>
                        <a:t> </a:t>
                      </a:r>
                      <a:endParaRPr lang="en-US" sz="1600">
                        <a:solidFill>
                          <a:schemeClr val="tx1"/>
                        </a:solidFill>
                        <a:effectLst/>
                        <a:latin typeface="Calibri"/>
                        <a:ea typeface="Times New Roman"/>
                        <a:cs typeface="Times New Roman"/>
                      </a:endParaRPr>
                    </a:p>
                  </a:txBody>
                  <a:tcPr marL="68580" marR="68580" marT="0" marB="0">
                    <a:solidFill>
                      <a:srgbClr val="3FADFF"/>
                    </a:solidFill>
                  </a:tcPr>
                </a:tc>
                <a:tc>
                  <a:txBody>
                    <a:bodyPr/>
                    <a:lstStyle/>
                    <a:p>
                      <a:pPr marL="0" marR="0" algn="just">
                        <a:spcBef>
                          <a:spcPts val="0"/>
                        </a:spcBef>
                        <a:spcAft>
                          <a:spcPts val="0"/>
                        </a:spcAft>
                      </a:pPr>
                      <a:r>
                        <a:rPr lang="en-US" sz="1600" dirty="0">
                          <a:solidFill>
                            <a:schemeClr val="tx1"/>
                          </a:solidFill>
                          <a:effectLst/>
                        </a:rPr>
                        <a:t>$</a:t>
                      </a:r>
                      <a:r>
                        <a:rPr lang="en-US" sz="1600" dirty="0" smtClean="0">
                          <a:solidFill>
                            <a:schemeClr val="tx1"/>
                          </a:solidFill>
                          <a:effectLst/>
                        </a:rPr>
                        <a:t>765.00</a:t>
                      </a:r>
                      <a:endParaRPr lang="en-US" sz="1600" dirty="0">
                        <a:solidFill>
                          <a:schemeClr val="tx1"/>
                        </a:solidFill>
                        <a:effectLst/>
                        <a:latin typeface="Calibri"/>
                        <a:ea typeface="Times New Roman"/>
                        <a:cs typeface="Times New Roman"/>
                      </a:endParaRPr>
                    </a:p>
                  </a:txBody>
                  <a:tcPr marL="68580" marR="68580" marT="0" marB="0">
                    <a:solidFill>
                      <a:srgbClr val="3FADFF"/>
                    </a:solidFill>
                  </a:tcPr>
                </a:tc>
              </a:tr>
            </a:tbl>
          </a:graphicData>
        </a:graphic>
      </p:graphicFrame>
    </p:spTree>
    <p:extLst>
      <p:ext uri="{BB962C8B-B14F-4D97-AF65-F5344CB8AC3E}">
        <p14:creationId xmlns:p14="http://schemas.microsoft.com/office/powerpoint/2010/main" val="36633395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and Objectives</a:t>
            </a:r>
            <a:endParaRPr lang="en-US" dirty="0"/>
          </a:p>
        </p:txBody>
      </p:sp>
      <p:sp>
        <p:nvSpPr>
          <p:cNvPr id="4" name="Content Placeholder 3"/>
          <p:cNvSpPr>
            <a:spLocks noGrp="1"/>
          </p:cNvSpPr>
          <p:nvPr>
            <p:ph sz="half" idx="2"/>
          </p:nvPr>
        </p:nvSpPr>
        <p:spPr>
          <a:xfrm>
            <a:off x="457200" y="2209800"/>
            <a:ext cx="7772400" cy="3951288"/>
          </a:xfrm>
        </p:spPr>
        <p:txBody>
          <a:bodyPr/>
          <a:lstStyle/>
          <a:p>
            <a:r>
              <a:rPr lang="en-US" dirty="0" smtClean="0"/>
              <a:t>Design a user-friendly touch screen interface for the user to interact with the system.</a:t>
            </a:r>
          </a:p>
          <a:p>
            <a:r>
              <a:rPr lang="en-US" dirty="0" smtClean="0"/>
              <a:t>Design compact power strip modules to appeal to the aesthetics of the users home.</a:t>
            </a:r>
          </a:p>
          <a:p>
            <a:r>
              <a:rPr lang="en-US" dirty="0" smtClean="0"/>
              <a:t>Design the power strip modules for easy expansion to current system.</a:t>
            </a:r>
          </a:p>
          <a:p>
            <a:r>
              <a:rPr lang="en-US" dirty="0" smtClean="0"/>
              <a:t>Make the home owner aware of energy consumption and conservation</a:t>
            </a:r>
            <a:endParaRPr lang="en-US" dirty="0"/>
          </a:p>
        </p:txBody>
      </p:sp>
    </p:spTree>
    <p:extLst>
      <p:ext uri="{BB962C8B-B14F-4D97-AF65-F5344CB8AC3E}">
        <p14:creationId xmlns:p14="http://schemas.microsoft.com/office/powerpoint/2010/main" val="30149744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599" y="1752600"/>
            <a:ext cx="794594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8224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Improvements</a:t>
            </a:r>
            <a:endParaRPr lang="en-US" dirty="0"/>
          </a:p>
        </p:txBody>
      </p:sp>
      <p:sp>
        <p:nvSpPr>
          <p:cNvPr id="3" name="Content Placeholder 2"/>
          <p:cNvSpPr>
            <a:spLocks noGrp="1"/>
          </p:cNvSpPr>
          <p:nvPr>
            <p:ph idx="1"/>
          </p:nvPr>
        </p:nvSpPr>
        <p:spPr/>
        <p:txBody>
          <a:bodyPr/>
          <a:lstStyle/>
          <a:p>
            <a:r>
              <a:rPr lang="en-US" sz="2800" dirty="0" smtClean="0"/>
              <a:t>We wished to add more programming aspects into the project but we didn’t have a programmer in our group. If we ever have time we would like to get an Android application added to the project. Since as a part of the project we can turn an outlet on and off, we thought it would be nice to turn the AC or the water heater on and off from our cell phones. This way power consumption would be reduced drastically since they can only be on 20 minutes before the user arrives home.</a:t>
            </a:r>
            <a:endParaRPr lang="en-US" sz="2800" dirty="0"/>
          </a:p>
        </p:txBody>
      </p:sp>
    </p:spTree>
    <p:extLst>
      <p:ext uri="{BB962C8B-B14F-4D97-AF65-F5344CB8AC3E}">
        <p14:creationId xmlns:p14="http://schemas.microsoft.com/office/powerpoint/2010/main" val="147511396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sz="4000" dirty="0" smtClean="0"/>
              <a:t>Questions?</a:t>
            </a:r>
            <a:endParaRPr lang="en-US" sz="4000" dirty="0"/>
          </a:p>
        </p:txBody>
      </p:sp>
    </p:spTree>
    <p:extLst>
      <p:ext uri="{BB962C8B-B14F-4D97-AF65-F5344CB8AC3E}">
        <p14:creationId xmlns:p14="http://schemas.microsoft.com/office/powerpoint/2010/main" val="39937726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sp>
        <p:nvSpPr>
          <p:cNvPr id="3" name="Content Placeholder 2"/>
          <p:cNvSpPr>
            <a:spLocks noGrp="1"/>
          </p:cNvSpPr>
          <p:nvPr>
            <p:ph idx="1"/>
          </p:nvPr>
        </p:nvSpPr>
        <p:spPr>
          <a:xfrm>
            <a:off x="304800" y="1905000"/>
            <a:ext cx="8534400" cy="4495800"/>
          </a:xfrm>
        </p:spPr>
        <p:txBody>
          <a:bodyPr/>
          <a:lstStyle/>
          <a:p>
            <a:r>
              <a:rPr lang="en-US" sz="2000" dirty="0" smtClean="0"/>
              <a:t>Measure current up to 15A (standard home circuit breaker size).</a:t>
            </a:r>
          </a:p>
          <a:p>
            <a:r>
              <a:rPr lang="en-US" sz="2000" dirty="0" smtClean="0"/>
              <a:t>Measure up to 120V (+/- 5 volts for utility fluctuations).</a:t>
            </a:r>
            <a:endParaRPr lang="en-US" dirty="0"/>
          </a:p>
          <a:p>
            <a:r>
              <a:rPr lang="en-US" sz="2000" dirty="0" smtClean="0"/>
              <a:t>Calculate power consumption with +/- 5% error.</a:t>
            </a:r>
          </a:p>
          <a:p>
            <a:r>
              <a:rPr lang="en-US" sz="2000" dirty="0" smtClean="0"/>
              <a:t>Ability to add up to 20 power strip modules to the system.</a:t>
            </a:r>
          </a:p>
          <a:p>
            <a:r>
              <a:rPr lang="en-US" sz="2000" dirty="0" smtClean="0"/>
              <a:t>Software will automatically warn the user when the generator is outputting 90% of its total power capacity.</a:t>
            </a:r>
          </a:p>
          <a:p>
            <a:r>
              <a:rPr lang="en-US" sz="2000" dirty="0" smtClean="0"/>
              <a:t>Wireless communication range of modules shall be at least 100 feet from touchscreen controller to accommodate average size house.</a:t>
            </a:r>
          </a:p>
          <a:p>
            <a:r>
              <a:rPr lang="en-US" sz="2000" dirty="0" smtClean="0"/>
              <a:t>ADC that is at least 10 bits wide for 1024 steps of resolution in power calculations.</a:t>
            </a:r>
          </a:p>
          <a:p>
            <a:r>
              <a:rPr lang="en-US" sz="2000" dirty="0" smtClean="0"/>
              <a:t>Send data every 5 seconds and enter sleep mode in between transmissions.</a:t>
            </a:r>
          </a:p>
          <a:p>
            <a:endParaRPr lang="en-US" sz="2000" dirty="0" smtClean="0"/>
          </a:p>
          <a:p>
            <a:endParaRPr lang="en-US" sz="2000" dirty="0" smtClean="0"/>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2298443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Block Diagram</a:t>
            </a:r>
            <a:endParaRPr lang="en-US" dirty="0"/>
          </a:p>
        </p:txBody>
      </p:sp>
      <p:grpSp>
        <p:nvGrpSpPr>
          <p:cNvPr id="132" name="Group 131"/>
          <p:cNvGrpSpPr/>
          <p:nvPr/>
        </p:nvGrpSpPr>
        <p:grpSpPr>
          <a:xfrm>
            <a:off x="152400" y="1676400"/>
            <a:ext cx="8763000" cy="4724400"/>
            <a:chOff x="152400" y="1676400"/>
            <a:chExt cx="8763000" cy="4724400"/>
          </a:xfrm>
        </p:grpSpPr>
        <p:grpSp>
          <p:nvGrpSpPr>
            <p:cNvPr id="52" name="Group 51"/>
            <p:cNvGrpSpPr/>
            <p:nvPr/>
          </p:nvGrpSpPr>
          <p:grpSpPr>
            <a:xfrm>
              <a:off x="152400" y="2286000"/>
              <a:ext cx="3048000" cy="3886200"/>
              <a:chOff x="381000" y="2286000"/>
              <a:chExt cx="3048000" cy="3886200"/>
            </a:xfrm>
          </p:grpSpPr>
          <p:sp>
            <p:nvSpPr>
              <p:cNvPr id="3" name="Process 2"/>
              <p:cNvSpPr/>
              <p:nvPr/>
            </p:nvSpPr>
            <p:spPr bwMode="auto">
              <a:xfrm>
                <a:off x="381000" y="2286000"/>
                <a:ext cx="3048000" cy="38862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Connector 8"/>
              <p:cNvSpPr/>
              <p:nvPr/>
            </p:nvSpPr>
            <p:spPr bwMode="auto">
              <a:xfrm>
                <a:off x="1066800" y="3810000"/>
                <a:ext cx="1447800" cy="8382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grpSp>
            <p:nvGrpSpPr>
              <p:cNvPr id="14" name="Group 13"/>
              <p:cNvGrpSpPr/>
              <p:nvPr/>
            </p:nvGrpSpPr>
            <p:grpSpPr>
              <a:xfrm>
                <a:off x="457200" y="2743200"/>
                <a:ext cx="1219200" cy="762000"/>
                <a:chOff x="609600" y="2743200"/>
                <a:chExt cx="1219200" cy="762000"/>
              </a:xfrm>
            </p:grpSpPr>
            <p:sp>
              <p:nvSpPr>
                <p:cNvPr id="7" name="Connector 6"/>
                <p:cNvSpPr/>
                <p:nvPr/>
              </p:nvSpPr>
              <p:spPr bwMode="auto">
                <a:xfrm>
                  <a:off x="609600" y="2743200"/>
                  <a:ext cx="12192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2" name="TextBox 11"/>
                <p:cNvSpPr txBox="1"/>
                <p:nvPr/>
              </p:nvSpPr>
              <p:spPr>
                <a:xfrm>
                  <a:off x="838200" y="2971800"/>
                  <a:ext cx="762000" cy="276999"/>
                </a:xfrm>
                <a:prstGeom prst="rect">
                  <a:avLst/>
                </a:prstGeom>
                <a:noFill/>
              </p:spPr>
              <p:txBody>
                <a:bodyPr wrap="square" rtlCol="0">
                  <a:spAutoFit/>
                </a:bodyPr>
                <a:lstStyle/>
                <a:p>
                  <a:r>
                    <a:rPr lang="en-US" sz="1200" dirty="0" smtClean="0"/>
                    <a:t>RELAY</a:t>
                  </a:r>
                  <a:endParaRPr lang="en-US" sz="1200" dirty="0"/>
                </a:p>
              </p:txBody>
            </p:sp>
          </p:grpSp>
          <p:grpSp>
            <p:nvGrpSpPr>
              <p:cNvPr id="15" name="Group 14"/>
              <p:cNvGrpSpPr/>
              <p:nvPr/>
            </p:nvGrpSpPr>
            <p:grpSpPr>
              <a:xfrm>
                <a:off x="1828800" y="2743200"/>
                <a:ext cx="1447800" cy="762000"/>
                <a:chOff x="1828800" y="2819400"/>
                <a:chExt cx="1447800" cy="762000"/>
              </a:xfrm>
            </p:grpSpPr>
            <p:sp>
              <p:nvSpPr>
                <p:cNvPr id="8" name="Connector 7"/>
                <p:cNvSpPr/>
                <p:nvPr/>
              </p:nvSpPr>
              <p:spPr bwMode="auto">
                <a:xfrm>
                  <a:off x="1828800" y="28194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3" name="TextBox 12"/>
                <p:cNvSpPr txBox="1"/>
                <p:nvPr/>
              </p:nvSpPr>
              <p:spPr>
                <a:xfrm>
                  <a:off x="1828800" y="2895600"/>
                  <a:ext cx="1447800" cy="461665"/>
                </a:xfrm>
                <a:prstGeom prst="rect">
                  <a:avLst/>
                </a:prstGeom>
                <a:noFill/>
              </p:spPr>
              <p:txBody>
                <a:bodyPr wrap="square" rtlCol="0">
                  <a:spAutoFit/>
                </a:bodyPr>
                <a:lstStyle/>
                <a:p>
                  <a:r>
                    <a:rPr lang="en-US" sz="1200" dirty="0" smtClean="0"/>
                    <a:t>POWER</a:t>
                  </a:r>
                </a:p>
                <a:p>
                  <a:r>
                    <a:rPr lang="en-US" sz="1200" dirty="0" smtClean="0"/>
                    <a:t>MEASUREMENT</a:t>
                  </a:r>
                  <a:endParaRPr lang="en-US" sz="1200" dirty="0"/>
                </a:p>
              </p:txBody>
            </p:sp>
          </p:grpSp>
          <p:sp>
            <p:nvSpPr>
              <p:cNvPr id="16" name="TextBox 15"/>
              <p:cNvSpPr txBox="1"/>
              <p:nvPr/>
            </p:nvSpPr>
            <p:spPr>
              <a:xfrm>
                <a:off x="1066800" y="3962400"/>
                <a:ext cx="1447800" cy="461665"/>
              </a:xfrm>
              <a:prstGeom prst="rect">
                <a:avLst/>
              </a:prstGeom>
              <a:noFill/>
            </p:spPr>
            <p:txBody>
              <a:bodyPr wrap="square" rtlCol="0">
                <a:spAutoFit/>
              </a:bodyPr>
              <a:lstStyle/>
              <a:p>
                <a:r>
                  <a:rPr lang="en-US" sz="1200" dirty="0" smtClean="0"/>
                  <a:t>MICRO-</a:t>
                </a:r>
              </a:p>
              <a:p>
                <a:r>
                  <a:rPr lang="en-US" sz="1200" dirty="0" smtClean="0"/>
                  <a:t>CONTROLLER</a:t>
                </a:r>
                <a:endParaRPr lang="en-US" sz="1200" dirty="0"/>
              </a:p>
            </p:txBody>
          </p:sp>
          <p:grpSp>
            <p:nvGrpSpPr>
              <p:cNvPr id="18" name="Group 17"/>
              <p:cNvGrpSpPr/>
              <p:nvPr/>
            </p:nvGrpSpPr>
            <p:grpSpPr>
              <a:xfrm>
                <a:off x="990600" y="5029200"/>
                <a:ext cx="1524000" cy="838200"/>
                <a:chOff x="1295400" y="4876800"/>
                <a:chExt cx="1371600" cy="838200"/>
              </a:xfrm>
            </p:grpSpPr>
            <p:sp>
              <p:nvSpPr>
                <p:cNvPr id="10" name="Connector 9"/>
                <p:cNvSpPr/>
                <p:nvPr/>
              </p:nvSpPr>
              <p:spPr bwMode="auto">
                <a:xfrm>
                  <a:off x="1295400" y="4876800"/>
                  <a:ext cx="1371600" cy="8382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7" name="TextBox 16"/>
                <p:cNvSpPr txBox="1"/>
                <p:nvPr/>
              </p:nvSpPr>
              <p:spPr>
                <a:xfrm>
                  <a:off x="1524000" y="5029200"/>
                  <a:ext cx="990600" cy="461665"/>
                </a:xfrm>
                <a:prstGeom prst="rect">
                  <a:avLst/>
                </a:prstGeom>
                <a:noFill/>
              </p:spPr>
              <p:txBody>
                <a:bodyPr wrap="square" rtlCol="0">
                  <a:spAutoFit/>
                </a:bodyPr>
                <a:lstStyle/>
                <a:p>
                  <a:r>
                    <a:rPr lang="en-US" sz="1200" dirty="0" smtClean="0"/>
                    <a:t>WIRELESS</a:t>
                  </a:r>
                </a:p>
                <a:p>
                  <a:r>
                    <a:rPr lang="en-US" sz="1200" dirty="0" smtClean="0"/>
                    <a:t>RADIO</a:t>
                  </a:r>
                  <a:endParaRPr lang="en-US" sz="1200" dirty="0"/>
                </a:p>
              </p:txBody>
            </p:sp>
          </p:grpSp>
          <p:cxnSp>
            <p:nvCxnSpPr>
              <p:cNvPr id="20" name="Straight Arrow Connector 19"/>
              <p:cNvCxnSpPr/>
              <p:nvPr/>
            </p:nvCxnSpPr>
            <p:spPr bwMode="auto">
              <a:xfrm flipH="1">
                <a:off x="2057400" y="3505200"/>
                <a:ext cx="2286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p:nvPr/>
            </p:nvCxnSpPr>
            <p:spPr bwMode="auto">
              <a:xfrm flipH="1" flipV="1">
                <a:off x="1295400" y="3505200"/>
                <a:ext cx="15240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a:endCxn id="10" idx="0"/>
              </p:cNvCxnSpPr>
              <p:nvPr/>
            </p:nvCxnSpPr>
            <p:spPr bwMode="auto">
              <a:xfrm>
                <a:off x="1752600" y="4648200"/>
                <a:ext cx="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4" name="Process 3"/>
            <p:cNvSpPr/>
            <p:nvPr/>
          </p:nvSpPr>
          <p:spPr bwMode="auto">
            <a:xfrm>
              <a:off x="3352800" y="2286000"/>
              <a:ext cx="1752600" cy="3276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p:txBody>
        </p:sp>
        <p:sp>
          <p:nvSpPr>
            <p:cNvPr id="42" name="Connector 41"/>
            <p:cNvSpPr/>
            <p:nvPr/>
          </p:nvSpPr>
          <p:spPr bwMode="auto">
            <a:xfrm>
              <a:off x="3505200" y="24384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43" name="TextBox 42"/>
            <p:cNvSpPr txBox="1"/>
            <p:nvPr/>
          </p:nvSpPr>
          <p:spPr>
            <a:xfrm>
              <a:off x="3505200" y="2590800"/>
              <a:ext cx="1447800" cy="276999"/>
            </a:xfrm>
            <a:prstGeom prst="rect">
              <a:avLst/>
            </a:prstGeom>
            <a:noFill/>
          </p:spPr>
          <p:txBody>
            <a:bodyPr wrap="square" rtlCol="0">
              <a:spAutoFit/>
            </a:bodyPr>
            <a:lstStyle/>
            <a:p>
              <a:r>
                <a:rPr lang="en-US" sz="1200" dirty="0" smtClean="0"/>
                <a:t>DISPLAY</a:t>
              </a:r>
              <a:endParaRPr lang="en-US" sz="1200" dirty="0"/>
            </a:p>
          </p:txBody>
        </p:sp>
        <p:sp>
          <p:nvSpPr>
            <p:cNvPr id="44" name="Connector 43"/>
            <p:cNvSpPr/>
            <p:nvPr/>
          </p:nvSpPr>
          <p:spPr bwMode="auto">
            <a:xfrm>
              <a:off x="3505200" y="35052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45" name="TextBox 44"/>
            <p:cNvSpPr txBox="1"/>
            <p:nvPr/>
          </p:nvSpPr>
          <p:spPr>
            <a:xfrm>
              <a:off x="3505200" y="3581400"/>
              <a:ext cx="1447800" cy="461665"/>
            </a:xfrm>
            <a:prstGeom prst="rect">
              <a:avLst/>
            </a:prstGeom>
            <a:noFill/>
          </p:spPr>
          <p:txBody>
            <a:bodyPr wrap="square" rtlCol="0">
              <a:spAutoFit/>
            </a:bodyPr>
            <a:lstStyle/>
            <a:p>
              <a:r>
                <a:rPr lang="en-US" sz="1200" dirty="0" smtClean="0"/>
                <a:t>MAIN</a:t>
              </a:r>
            </a:p>
            <a:p>
              <a:r>
                <a:rPr lang="en-US" sz="1200" dirty="0" smtClean="0"/>
                <a:t>PROCESSOR</a:t>
              </a:r>
              <a:endParaRPr lang="en-US" sz="1200" dirty="0"/>
            </a:p>
          </p:txBody>
        </p:sp>
        <p:sp>
          <p:nvSpPr>
            <p:cNvPr id="46" name="Connector 45"/>
            <p:cNvSpPr/>
            <p:nvPr/>
          </p:nvSpPr>
          <p:spPr bwMode="auto">
            <a:xfrm>
              <a:off x="3505200" y="45720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47" name="TextBox 46"/>
            <p:cNvSpPr txBox="1"/>
            <p:nvPr/>
          </p:nvSpPr>
          <p:spPr>
            <a:xfrm>
              <a:off x="3505200" y="4724400"/>
              <a:ext cx="1447800" cy="461665"/>
            </a:xfrm>
            <a:prstGeom prst="rect">
              <a:avLst/>
            </a:prstGeom>
            <a:noFill/>
          </p:spPr>
          <p:txBody>
            <a:bodyPr wrap="square" rtlCol="0">
              <a:spAutoFit/>
            </a:bodyPr>
            <a:lstStyle/>
            <a:p>
              <a:r>
                <a:rPr lang="en-US" sz="1200" dirty="0" smtClean="0"/>
                <a:t>WIRELESS</a:t>
              </a:r>
            </a:p>
            <a:p>
              <a:r>
                <a:rPr lang="en-US" sz="1200" dirty="0" smtClean="0"/>
                <a:t>RADIO</a:t>
              </a:r>
              <a:endParaRPr lang="en-US" sz="1200" dirty="0"/>
            </a:p>
          </p:txBody>
        </p:sp>
        <p:cxnSp>
          <p:nvCxnSpPr>
            <p:cNvPr id="49" name="Straight Arrow Connector 48"/>
            <p:cNvCxnSpPr>
              <a:stCxn id="42" idx="4"/>
              <a:endCxn id="44" idx="0"/>
            </p:cNvCxnSpPr>
            <p:nvPr/>
          </p:nvCxnSpPr>
          <p:spPr bwMode="auto">
            <a:xfrm>
              <a:off x="4229100" y="3200400"/>
              <a:ext cx="0" cy="30480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Arrow Connector 50"/>
            <p:cNvCxnSpPr>
              <a:stCxn id="44" idx="4"/>
              <a:endCxn id="46" idx="0"/>
            </p:cNvCxnSpPr>
            <p:nvPr/>
          </p:nvCxnSpPr>
          <p:spPr bwMode="auto">
            <a:xfrm>
              <a:off x="4229100" y="4267200"/>
              <a:ext cx="0" cy="30480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Process 55"/>
            <p:cNvSpPr/>
            <p:nvPr/>
          </p:nvSpPr>
          <p:spPr bwMode="auto">
            <a:xfrm>
              <a:off x="5257800" y="2286000"/>
              <a:ext cx="1752600" cy="3276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57" name="Connector 56"/>
            <p:cNvSpPr/>
            <p:nvPr/>
          </p:nvSpPr>
          <p:spPr bwMode="auto">
            <a:xfrm>
              <a:off x="5410200" y="24384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58" name="TextBox 57"/>
            <p:cNvSpPr txBox="1"/>
            <p:nvPr/>
          </p:nvSpPr>
          <p:spPr>
            <a:xfrm>
              <a:off x="5410200" y="2590800"/>
              <a:ext cx="1447800" cy="461665"/>
            </a:xfrm>
            <a:prstGeom prst="rect">
              <a:avLst/>
            </a:prstGeom>
            <a:noFill/>
          </p:spPr>
          <p:txBody>
            <a:bodyPr wrap="square" rtlCol="0">
              <a:spAutoFit/>
            </a:bodyPr>
            <a:lstStyle/>
            <a:p>
              <a:r>
                <a:rPr lang="en-US" sz="1200" dirty="0" smtClean="0"/>
                <a:t>POWER</a:t>
              </a:r>
            </a:p>
            <a:p>
              <a:r>
                <a:rPr lang="en-US" sz="1200" dirty="0" smtClean="0"/>
                <a:t>MEASUREMENT</a:t>
              </a:r>
              <a:endParaRPr lang="en-US" sz="1200" dirty="0"/>
            </a:p>
          </p:txBody>
        </p:sp>
        <p:sp>
          <p:nvSpPr>
            <p:cNvPr id="59" name="Connector 58"/>
            <p:cNvSpPr/>
            <p:nvPr/>
          </p:nvSpPr>
          <p:spPr bwMode="auto">
            <a:xfrm>
              <a:off x="5410200" y="35052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60" name="TextBox 59"/>
            <p:cNvSpPr txBox="1"/>
            <p:nvPr/>
          </p:nvSpPr>
          <p:spPr>
            <a:xfrm>
              <a:off x="5410200" y="3581400"/>
              <a:ext cx="1447800" cy="461665"/>
            </a:xfrm>
            <a:prstGeom prst="rect">
              <a:avLst/>
            </a:prstGeom>
            <a:noFill/>
          </p:spPr>
          <p:txBody>
            <a:bodyPr wrap="square" rtlCol="0">
              <a:spAutoFit/>
            </a:bodyPr>
            <a:lstStyle/>
            <a:p>
              <a:r>
                <a:rPr lang="en-US" sz="1200" dirty="0" smtClean="0"/>
                <a:t>MICRO-</a:t>
              </a:r>
            </a:p>
            <a:p>
              <a:r>
                <a:rPr lang="en-US" sz="1200" dirty="0" smtClean="0"/>
                <a:t>CONTROLLER</a:t>
              </a:r>
              <a:endParaRPr lang="en-US" sz="1200" dirty="0"/>
            </a:p>
          </p:txBody>
        </p:sp>
        <p:sp>
          <p:nvSpPr>
            <p:cNvPr id="61" name="Connector 60"/>
            <p:cNvSpPr/>
            <p:nvPr/>
          </p:nvSpPr>
          <p:spPr bwMode="auto">
            <a:xfrm>
              <a:off x="5410200" y="45720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62" name="TextBox 61"/>
            <p:cNvSpPr txBox="1"/>
            <p:nvPr/>
          </p:nvSpPr>
          <p:spPr>
            <a:xfrm>
              <a:off x="5410200" y="4724400"/>
              <a:ext cx="1447800" cy="461665"/>
            </a:xfrm>
            <a:prstGeom prst="rect">
              <a:avLst/>
            </a:prstGeom>
            <a:noFill/>
          </p:spPr>
          <p:txBody>
            <a:bodyPr wrap="square" rtlCol="0">
              <a:spAutoFit/>
            </a:bodyPr>
            <a:lstStyle/>
            <a:p>
              <a:r>
                <a:rPr lang="en-US" sz="1200" dirty="0" smtClean="0"/>
                <a:t>WIRELESS</a:t>
              </a:r>
            </a:p>
            <a:p>
              <a:r>
                <a:rPr lang="en-US" sz="1200" dirty="0" smtClean="0"/>
                <a:t>RADIO</a:t>
              </a:r>
              <a:endParaRPr lang="en-US" sz="1200" dirty="0"/>
            </a:p>
          </p:txBody>
        </p:sp>
        <p:sp>
          <p:nvSpPr>
            <p:cNvPr id="65" name="TextBox 64"/>
            <p:cNvSpPr txBox="1"/>
            <p:nvPr/>
          </p:nvSpPr>
          <p:spPr>
            <a:xfrm>
              <a:off x="6781800" y="4648200"/>
              <a:ext cx="184666" cy="369332"/>
            </a:xfrm>
            <a:prstGeom prst="rect">
              <a:avLst/>
            </a:prstGeom>
            <a:noFill/>
          </p:spPr>
          <p:txBody>
            <a:bodyPr wrap="none" rtlCol="0">
              <a:spAutoFit/>
            </a:bodyPr>
            <a:lstStyle/>
            <a:p>
              <a:endParaRPr lang="en-US" dirty="0"/>
            </a:p>
          </p:txBody>
        </p:sp>
        <p:cxnSp>
          <p:nvCxnSpPr>
            <p:cNvPr id="68" name="Straight Arrow Connector 67"/>
            <p:cNvCxnSpPr>
              <a:stCxn id="57" idx="4"/>
              <a:endCxn id="59" idx="0"/>
            </p:cNvCxnSpPr>
            <p:nvPr/>
          </p:nvCxnSpPr>
          <p:spPr bwMode="auto">
            <a:xfrm>
              <a:off x="6134100" y="3200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Arrow Connector 69"/>
            <p:cNvCxnSpPr>
              <a:stCxn id="59" idx="4"/>
              <a:endCxn id="61" idx="0"/>
            </p:cNvCxnSpPr>
            <p:nvPr/>
          </p:nvCxnSpPr>
          <p:spPr bwMode="auto">
            <a:xfrm>
              <a:off x="6134100" y="42672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2" name="Process 71"/>
            <p:cNvSpPr/>
            <p:nvPr/>
          </p:nvSpPr>
          <p:spPr bwMode="auto">
            <a:xfrm>
              <a:off x="7162800" y="2286000"/>
              <a:ext cx="1752600" cy="3276600"/>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73" name="Connector 72"/>
            <p:cNvSpPr/>
            <p:nvPr/>
          </p:nvSpPr>
          <p:spPr bwMode="auto">
            <a:xfrm>
              <a:off x="7315200" y="24384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74" name="TextBox 73"/>
            <p:cNvSpPr txBox="1"/>
            <p:nvPr/>
          </p:nvSpPr>
          <p:spPr>
            <a:xfrm>
              <a:off x="7315200" y="2590800"/>
              <a:ext cx="1447800" cy="461665"/>
            </a:xfrm>
            <a:prstGeom prst="rect">
              <a:avLst/>
            </a:prstGeom>
            <a:noFill/>
          </p:spPr>
          <p:txBody>
            <a:bodyPr wrap="square" rtlCol="0">
              <a:spAutoFit/>
            </a:bodyPr>
            <a:lstStyle/>
            <a:p>
              <a:r>
                <a:rPr lang="en-US" sz="1200" dirty="0" smtClean="0"/>
                <a:t>ATS</a:t>
              </a:r>
            </a:p>
            <a:p>
              <a:r>
                <a:rPr lang="en-US" sz="1200" dirty="0" smtClean="0"/>
                <a:t>CONTROL</a:t>
              </a:r>
              <a:endParaRPr lang="en-US" sz="1200" dirty="0"/>
            </a:p>
          </p:txBody>
        </p:sp>
        <p:sp>
          <p:nvSpPr>
            <p:cNvPr id="75" name="Connector 74"/>
            <p:cNvSpPr/>
            <p:nvPr/>
          </p:nvSpPr>
          <p:spPr bwMode="auto">
            <a:xfrm>
              <a:off x="7315200" y="35052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76" name="TextBox 75"/>
            <p:cNvSpPr txBox="1"/>
            <p:nvPr/>
          </p:nvSpPr>
          <p:spPr>
            <a:xfrm>
              <a:off x="7315200" y="3581400"/>
              <a:ext cx="1447800" cy="461665"/>
            </a:xfrm>
            <a:prstGeom prst="rect">
              <a:avLst/>
            </a:prstGeom>
            <a:noFill/>
          </p:spPr>
          <p:txBody>
            <a:bodyPr wrap="square" rtlCol="0">
              <a:spAutoFit/>
            </a:bodyPr>
            <a:lstStyle/>
            <a:p>
              <a:r>
                <a:rPr lang="en-US" sz="1200" dirty="0" smtClean="0"/>
                <a:t>MICRO-</a:t>
              </a:r>
            </a:p>
            <a:p>
              <a:r>
                <a:rPr lang="en-US" sz="1200" dirty="0" smtClean="0"/>
                <a:t>CONTROLLER</a:t>
              </a:r>
              <a:endParaRPr lang="en-US" sz="1200" dirty="0"/>
            </a:p>
          </p:txBody>
        </p:sp>
        <p:sp>
          <p:nvSpPr>
            <p:cNvPr id="77" name="Connector 76"/>
            <p:cNvSpPr/>
            <p:nvPr/>
          </p:nvSpPr>
          <p:spPr bwMode="auto">
            <a:xfrm>
              <a:off x="7315200" y="4572000"/>
              <a:ext cx="1447800" cy="762000"/>
            </a:xfrm>
            <a:prstGeom prst="flowChartConnector">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78" name="TextBox 77"/>
            <p:cNvSpPr txBox="1"/>
            <p:nvPr/>
          </p:nvSpPr>
          <p:spPr>
            <a:xfrm>
              <a:off x="7315200" y="4724400"/>
              <a:ext cx="1447800" cy="461665"/>
            </a:xfrm>
            <a:prstGeom prst="rect">
              <a:avLst/>
            </a:prstGeom>
            <a:noFill/>
          </p:spPr>
          <p:txBody>
            <a:bodyPr wrap="square" rtlCol="0">
              <a:spAutoFit/>
            </a:bodyPr>
            <a:lstStyle/>
            <a:p>
              <a:r>
                <a:rPr lang="en-US" sz="1200" dirty="0" smtClean="0"/>
                <a:t>WIRELESS</a:t>
              </a:r>
            </a:p>
            <a:p>
              <a:r>
                <a:rPr lang="en-US" sz="1200" dirty="0" smtClean="0"/>
                <a:t>RADIO</a:t>
              </a:r>
              <a:endParaRPr lang="en-US" sz="1200" dirty="0"/>
            </a:p>
          </p:txBody>
        </p:sp>
        <p:sp>
          <p:nvSpPr>
            <p:cNvPr id="79" name="TextBox 78"/>
            <p:cNvSpPr txBox="1"/>
            <p:nvPr/>
          </p:nvSpPr>
          <p:spPr>
            <a:xfrm>
              <a:off x="8686800" y="4648200"/>
              <a:ext cx="184666" cy="369332"/>
            </a:xfrm>
            <a:prstGeom prst="rect">
              <a:avLst/>
            </a:prstGeom>
            <a:noFill/>
          </p:spPr>
          <p:txBody>
            <a:bodyPr wrap="none" rtlCol="0">
              <a:spAutoFit/>
            </a:bodyPr>
            <a:lstStyle/>
            <a:p>
              <a:endParaRPr lang="en-US" dirty="0"/>
            </a:p>
          </p:txBody>
        </p:sp>
        <p:cxnSp>
          <p:nvCxnSpPr>
            <p:cNvPr id="80" name="Straight Arrow Connector 79"/>
            <p:cNvCxnSpPr>
              <a:stCxn id="73" idx="4"/>
              <a:endCxn id="75" idx="0"/>
            </p:cNvCxnSpPr>
            <p:nvPr/>
          </p:nvCxnSpPr>
          <p:spPr bwMode="auto">
            <a:xfrm>
              <a:off x="8039100" y="32004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1" name="Straight Arrow Connector 80"/>
            <p:cNvCxnSpPr>
              <a:stCxn id="75" idx="4"/>
              <a:endCxn id="77" idx="0"/>
            </p:cNvCxnSpPr>
            <p:nvPr/>
          </p:nvCxnSpPr>
          <p:spPr bwMode="auto">
            <a:xfrm>
              <a:off x="8039100" y="4267200"/>
              <a:ext cx="0" cy="304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2" name="TextBox 81"/>
            <p:cNvSpPr txBox="1"/>
            <p:nvPr/>
          </p:nvSpPr>
          <p:spPr>
            <a:xfrm>
              <a:off x="228600" y="1905000"/>
              <a:ext cx="2819400" cy="369332"/>
            </a:xfrm>
            <a:prstGeom prst="rect">
              <a:avLst/>
            </a:prstGeom>
            <a:noFill/>
          </p:spPr>
          <p:txBody>
            <a:bodyPr wrap="square" rtlCol="0">
              <a:spAutoFit/>
            </a:bodyPr>
            <a:lstStyle/>
            <a:p>
              <a:r>
                <a:rPr lang="en-US" dirty="0" smtClean="0"/>
                <a:t>POWER STRIP MODULE</a:t>
              </a:r>
              <a:endParaRPr lang="en-US" dirty="0"/>
            </a:p>
          </p:txBody>
        </p:sp>
        <p:sp>
          <p:nvSpPr>
            <p:cNvPr id="83" name="TextBox 82"/>
            <p:cNvSpPr txBox="1"/>
            <p:nvPr/>
          </p:nvSpPr>
          <p:spPr>
            <a:xfrm>
              <a:off x="3352800" y="1676400"/>
              <a:ext cx="1828800" cy="646331"/>
            </a:xfrm>
            <a:prstGeom prst="rect">
              <a:avLst/>
            </a:prstGeom>
            <a:noFill/>
          </p:spPr>
          <p:txBody>
            <a:bodyPr wrap="square" rtlCol="0">
              <a:spAutoFit/>
            </a:bodyPr>
            <a:lstStyle/>
            <a:p>
              <a:r>
                <a:rPr lang="en-US" dirty="0" smtClean="0"/>
                <a:t>TOUCH</a:t>
              </a:r>
            </a:p>
            <a:p>
              <a:r>
                <a:rPr lang="en-US" dirty="0" smtClean="0"/>
                <a:t>SCREEN</a:t>
              </a:r>
              <a:endParaRPr lang="en-US" dirty="0"/>
            </a:p>
          </p:txBody>
        </p:sp>
        <p:sp>
          <p:nvSpPr>
            <p:cNvPr id="84" name="TextBox 83"/>
            <p:cNvSpPr txBox="1"/>
            <p:nvPr/>
          </p:nvSpPr>
          <p:spPr>
            <a:xfrm>
              <a:off x="7086600" y="1828800"/>
              <a:ext cx="1828800" cy="369332"/>
            </a:xfrm>
            <a:prstGeom prst="rect">
              <a:avLst/>
            </a:prstGeom>
            <a:noFill/>
          </p:spPr>
          <p:txBody>
            <a:bodyPr wrap="square" rtlCol="0">
              <a:spAutoFit/>
            </a:bodyPr>
            <a:lstStyle/>
            <a:p>
              <a:r>
                <a:rPr lang="en-US" dirty="0" smtClean="0"/>
                <a:t>ATS</a:t>
              </a:r>
              <a:endParaRPr lang="en-US" dirty="0"/>
            </a:p>
          </p:txBody>
        </p:sp>
        <p:sp>
          <p:nvSpPr>
            <p:cNvPr id="85" name="TextBox 84"/>
            <p:cNvSpPr txBox="1"/>
            <p:nvPr/>
          </p:nvSpPr>
          <p:spPr>
            <a:xfrm>
              <a:off x="5105400" y="1905000"/>
              <a:ext cx="1828800" cy="369332"/>
            </a:xfrm>
            <a:prstGeom prst="rect">
              <a:avLst/>
            </a:prstGeom>
            <a:noFill/>
          </p:spPr>
          <p:txBody>
            <a:bodyPr wrap="square" rtlCol="0">
              <a:spAutoFit/>
            </a:bodyPr>
            <a:lstStyle/>
            <a:p>
              <a:r>
                <a:rPr lang="en-US" dirty="0" smtClean="0"/>
                <a:t>GENERATOR</a:t>
              </a:r>
              <a:endParaRPr lang="en-US" dirty="0"/>
            </a:p>
          </p:txBody>
        </p:sp>
        <p:cxnSp>
          <p:nvCxnSpPr>
            <p:cNvPr id="108" name="Straight Arrow Connector 107"/>
            <p:cNvCxnSpPr>
              <a:endCxn id="10" idx="4"/>
            </p:cNvCxnSpPr>
            <p:nvPr/>
          </p:nvCxnSpPr>
          <p:spPr bwMode="auto">
            <a:xfrm flipV="1">
              <a:off x="1524000" y="5867400"/>
              <a:ext cx="0" cy="533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9" name="Straight Arrow Connector 108"/>
            <p:cNvCxnSpPr/>
            <p:nvPr/>
          </p:nvCxnSpPr>
          <p:spPr bwMode="auto">
            <a:xfrm flipV="1">
              <a:off x="4038600" y="5334000"/>
              <a:ext cx="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0" name="Straight Arrow Connector 109"/>
            <p:cNvCxnSpPr/>
            <p:nvPr/>
          </p:nvCxnSpPr>
          <p:spPr bwMode="auto">
            <a:xfrm flipV="1">
              <a:off x="4267200" y="5334000"/>
              <a:ext cx="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1" name="Straight Arrow Connector 110"/>
            <p:cNvCxnSpPr/>
            <p:nvPr/>
          </p:nvCxnSpPr>
          <p:spPr bwMode="auto">
            <a:xfrm flipV="1">
              <a:off x="4495800" y="5334000"/>
              <a:ext cx="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2" name="Straight Arrow Connector 111"/>
            <p:cNvCxnSpPr/>
            <p:nvPr/>
          </p:nvCxnSpPr>
          <p:spPr bwMode="auto">
            <a:xfrm flipV="1">
              <a:off x="6172200" y="5334000"/>
              <a:ext cx="0" cy="838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3" name="Straight Arrow Connector 112"/>
            <p:cNvCxnSpPr/>
            <p:nvPr/>
          </p:nvCxnSpPr>
          <p:spPr bwMode="auto">
            <a:xfrm flipV="1">
              <a:off x="8077200" y="5334000"/>
              <a:ext cx="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Straight Connector 117"/>
            <p:cNvCxnSpPr/>
            <p:nvPr/>
          </p:nvCxnSpPr>
          <p:spPr bwMode="auto">
            <a:xfrm>
              <a:off x="1524000" y="6400800"/>
              <a:ext cx="2514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0" name="Straight Connector 119"/>
            <p:cNvCxnSpPr/>
            <p:nvPr/>
          </p:nvCxnSpPr>
          <p:spPr bwMode="auto">
            <a:xfrm flipV="1">
              <a:off x="4038600" y="60198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Straight Connector 120"/>
            <p:cNvCxnSpPr/>
            <p:nvPr/>
          </p:nvCxnSpPr>
          <p:spPr bwMode="auto">
            <a:xfrm flipV="1">
              <a:off x="4267200" y="60198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2" name="Straight Connector 121"/>
            <p:cNvCxnSpPr/>
            <p:nvPr/>
          </p:nvCxnSpPr>
          <p:spPr bwMode="auto">
            <a:xfrm flipV="1">
              <a:off x="4495800" y="6019800"/>
              <a:ext cx="0" cy="152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5" name="Straight Connector 124"/>
            <p:cNvCxnSpPr/>
            <p:nvPr/>
          </p:nvCxnSpPr>
          <p:spPr bwMode="auto">
            <a:xfrm>
              <a:off x="4267200" y="6400800"/>
              <a:ext cx="3810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7" name="Straight Connector 126"/>
            <p:cNvCxnSpPr/>
            <p:nvPr/>
          </p:nvCxnSpPr>
          <p:spPr bwMode="auto">
            <a:xfrm flipV="1">
              <a:off x="8077200" y="6019800"/>
              <a:ext cx="0"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0" name="Straight Connector 129"/>
            <p:cNvCxnSpPr/>
            <p:nvPr/>
          </p:nvCxnSpPr>
          <p:spPr bwMode="auto">
            <a:xfrm>
              <a:off x="4495800" y="617220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322678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5738"/>
            <a:ext cx="7010400" cy="1143000"/>
          </a:xfrm>
        </p:spPr>
        <p:txBody>
          <a:bodyPr/>
          <a:lstStyle/>
          <a:p>
            <a:r>
              <a:rPr lang="en-US" dirty="0" smtClean="0"/>
              <a:t>Generator Module Block Diagram</a:t>
            </a:r>
            <a:endParaRPr lang="en-US" dirty="0"/>
          </a:p>
        </p:txBody>
      </p:sp>
      <p:pic>
        <p:nvPicPr>
          <p:cNvPr id="3" name="Picture 2" descr="gen schema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676400"/>
            <a:ext cx="5339176" cy="5029200"/>
          </a:xfrm>
          <a:prstGeom prst="rect">
            <a:avLst/>
          </a:prstGeom>
        </p:spPr>
      </p:pic>
      <p:sp>
        <p:nvSpPr>
          <p:cNvPr id="4" name="TextBox 3"/>
          <p:cNvSpPr txBox="1"/>
          <p:nvPr/>
        </p:nvSpPr>
        <p:spPr>
          <a:xfrm>
            <a:off x="152400" y="2362200"/>
            <a:ext cx="3276600" cy="2092881"/>
          </a:xfrm>
          <a:prstGeom prst="rect">
            <a:avLst/>
          </a:prstGeom>
          <a:noFill/>
        </p:spPr>
        <p:txBody>
          <a:bodyPr wrap="square" rtlCol="0">
            <a:spAutoFit/>
          </a:bodyPr>
          <a:lstStyle/>
          <a:p>
            <a:r>
              <a:rPr lang="en-US" sz="2000" b="1" u="sng" dirty="0" smtClean="0"/>
              <a:t>Contents of Generator Module</a:t>
            </a:r>
          </a:p>
          <a:p>
            <a:endParaRPr lang="en-US" dirty="0" smtClean="0"/>
          </a:p>
          <a:p>
            <a:pPr marL="285750" indent="-285750" algn="l">
              <a:buFont typeface="Arial"/>
              <a:buChar char="•"/>
            </a:pPr>
            <a:r>
              <a:rPr lang="en-US" dirty="0" smtClean="0"/>
              <a:t>(2) Current Transformers</a:t>
            </a:r>
          </a:p>
          <a:p>
            <a:pPr marL="285750" indent="-285750" algn="l">
              <a:buFont typeface="Arial"/>
              <a:buChar char="•"/>
            </a:pPr>
            <a:r>
              <a:rPr lang="en-US" dirty="0" smtClean="0"/>
              <a:t>(2) Potential Transformers</a:t>
            </a:r>
          </a:p>
          <a:p>
            <a:pPr marL="285750" indent="-285750" algn="l">
              <a:buFont typeface="Arial"/>
              <a:buChar char="•"/>
            </a:pPr>
            <a:r>
              <a:rPr lang="en-US" dirty="0" smtClean="0"/>
              <a:t>MSP430AFE253</a:t>
            </a:r>
          </a:p>
          <a:p>
            <a:pPr marL="285750" indent="-285750" algn="l">
              <a:buFont typeface="Arial"/>
              <a:buChar char="•"/>
            </a:pPr>
            <a:r>
              <a:rPr lang="en-US" dirty="0" smtClean="0"/>
              <a:t>TI CC2500 RF Transceiver</a:t>
            </a:r>
            <a:endParaRPr lang="en-US" dirty="0"/>
          </a:p>
        </p:txBody>
      </p:sp>
    </p:spTree>
    <p:extLst>
      <p:ext uri="{BB962C8B-B14F-4D97-AF65-F5344CB8AC3E}">
        <p14:creationId xmlns:p14="http://schemas.microsoft.com/office/powerpoint/2010/main" val="1728219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5738"/>
            <a:ext cx="7315200" cy="1143000"/>
          </a:xfrm>
        </p:spPr>
        <p:txBody>
          <a:bodyPr/>
          <a:lstStyle/>
          <a:p>
            <a:r>
              <a:rPr lang="en-US" dirty="0" smtClean="0"/>
              <a:t>Power Strip Module Block Diagram</a:t>
            </a:r>
            <a:endParaRPr lang="en-US" dirty="0"/>
          </a:p>
        </p:txBody>
      </p:sp>
      <p:pic>
        <p:nvPicPr>
          <p:cNvPr id="3" name="Picture 2" descr="power strip module schemat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256" y="1752600"/>
            <a:ext cx="5144344" cy="5029200"/>
          </a:xfrm>
          <a:prstGeom prst="rect">
            <a:avLst/>
          </a:prstGeom>
        </p:spPr>
      </p:pic>
      <p:sp>
        <p:nvSpPr>
          <p:cNvPr id="4" name="TextBox 3"/>
          <p:cNvSpPr txBox="1"/>
          <p:nvPr/>
        </p:nvSpPr>
        <p:spPr>
          <a:xfrm>
            <a:off x="12700" y="2209800"/>
            <a:ext cx="3733800" cy="2339102"/>
          </a:xfrm>
          <a:prstGeom prst="rect">
            <a:avLst/>
          </a:prstGeom>
          <a:noFill/>
        </p:spPr>
        <p:txBody>
          <a:bodyPr wrap="square" rtlCol="0">
            <a:spAutoFit/>
          </a:bodyPr>
          <a:lstStyle/>
          <a:p>
            <a:r>
              <a:rPr lang="en-US" sz="2000" b="1" u="sng" dirty="0" smtClean="0"/>
              <a:t>Contents of Power Strip </a:t>
            </a:r>
          </a:p>
          <a:p>
            <a:pPr marL="800100" lvl="1" indent="-342900" algn="l">
              <a:buFont typeface="Arial"/>
              <a:buChar char="•"/>
            </a:pPr>
            <a:endParaRPr lang="en-US" dirty="0" smtClean="0"/>
          </a:p>
          <a:p>
            <a:pPr marL="800100" lvl="1" indent="-342900" algn="l">
              <a:buFont typeface="Arial"/>
              <a:buChar char="•"/>
            </a:pPr>
            <a:r>
              <a:rPr lang="en-US" dirty="0" smtClean="0"/>
              <a:t>Solid State Relay</a:t>
            </a:r>
          </a:p>
          <a:p>
            <a:pPr marL="800100" lvl="1" indent="-342900" algn="l">
              <a:buFont typeface="Arial"/>
              <a:buChar char="•"/>
            </a:pPr>
            <a:r>
              <a:rPr lang="en-US" dirty="0" smtClean="0"/>
              <a:t>Current Transformer</a:t>
            </a:r>
          </a:p>
          <a:p>
            <a:pPr marL="800100" lvl="1" indent="-342900" algn="l">
              <a:buFont typeface="Arial"/>
              <a:buChar char="•"/>
            </a:pPr>
            <a:r>
              <a:rPr lang="en-US" dirty="0" smtClean="0"/>
              <a:t>Potential Transformer</a:t>
            </a:r>
          </a:p>
          <a:p>
            <a:pPr marL="800100" lvl="1" indent="-342900" algn="l">
              <a:buFont typeface="Arial"/>
              <a:buChar char="•"/>
            </a:pPr>
            <a:r>
              <a:rPr lang="en-US" dirty="0" smtClean="0"/>
              <a:t>MSP430AFE253</a:t>
            </a:r>
          </a:p>
          <a:p>
            <a:pPr marL="800100" lvl="1" indent="-342900" algn="l">
              <a:buFont typeface="Arial"/>
              <a:buChar char="•"/>
            </a:pPr>
            <a:r>
              <a:rPr lang="en-US" dirty="0" smtClean="0"/>
              <a:t>TI CC2500 RF Transceiver</a:t>
            </a:r>
          </a:p>
          <a:p>
            <a:pPr marL="800100" lvl="1" indent="-342900" algn="l">
              <a:buFont typeface="Arial"/>
              <a:buChar char="•"/>
            </a:pPr>
            <a:r>
              <a:rPr lang="en-US" dirty="0" smtClean="0"/>
              <a:t>15A duplex receptacle</a:t>
            </a:r>
            <a:endParaRPr lang="en-US" dirty="0"/>
          </a:p>
        </p:txBody>
      </p:sp>
    </p:spTree>
    <p:extLst>
      <p:ext uri="{BB962C8B-B14F-4D97-AF65-F5344CB8AC3E}">
        <p14:creationId xmlns:p14="http://schemas.microsoft.com/office/powerpoint/2010/main" val="2363061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Qscreen Controller</a:t>
            </a:r>
            <a:endParaRPr lang="en-US" dirty="0"/>
          </a:p>
        </p:txBody>
      </p:sp>
      <p:pic>
        <p:nvPicPr>
          <p:cNvPr id="4" name="Picture 3" descr="IMG_225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3200"/>
            <a:ext cx="3962400" cy="2819400"/>
          </a:xfrm>
          <a:prstGeom prst="rect">
            <a:avLst/>
          </a:prstGeom>
        </p:spPr>
      </p:pic>
      <p:sp>
        <p:nvSpPr>
          <p:cNvPr id="5" name="TextBox 4"/>
          <p:cNvSpPr txBox="1"/>
          <p:nvPr/>
        </p:nvSpPr>
        <p:spPr>
          <a:xfrm>
            <a:off x="228600" y="2362200"/>
            <a:ext cx="4343400" cy="369332"/>
          </a:xfrm>
          <a:prstGeom prst="rect">
            <a:avLst/>
          </a:prstGeom>
          <a:noFill/>
        </p:spPr>
        <p:txBody>
          <a:bodyPr wrap="square" rtlCol="0">
            <a:spAutoFit/>
          </a:bodyPr>
          <a:lstStyle/>
          <a:p>
            <a:r>
              <a:rPr lang="en-US" dirty="0" smtClean="0"/>
              <a:t>QSCREEN CONTROLLER</a:t>
            </a:r>
            <a:endParaRPr lang="en-US" dirty="0"/>
          </a:p>
        </p:txBody>
      </p:sp>
      <p:sp>
        <p:nvSpPr>
          <p:cNvPr id="6" name="TextBox 5"/>
          <p:cNvSpPr txBox="1"/>
          <p:nvPr/>
        </p:nvSpPr>
        <p:spPr>
          <a:xfrm>
            <a:off x="4495800" y="2667000"/>
            <a:ext cx="4343400" cy="3323987"/>
          </a:xfrm>
          <a:prstGeom prst="rect">
            <a:avLst/>
          </a:prstGeom>
          <a:noFill/>
        </p:spPr>
        <p:txBody>
          <a:bodyPr wrap="square" rtlCol="0">
            <a:spAutoFit/>
          </a:bodyPr>
          <a:lstStyle/>
          <a:p>
            <a:pPr marL="285750" indent="-285750" algn="l">
              <a:buFont typeface="Arial"/>
              <a:buChar char="•"/>
            </a:pPr>
            <a:r>
              <a:rPr lang="en-US" sz="1400" dirty="0" smtClean="0"/>
              <a:t>Programmable in C or Forth languages.</a:t>
            </a:r>
          </a:p>
          <a:p>
            <a:pPr marL="285750" indent="-285750" algn="l">
              <a:buFont typeface="Arial"/>
              <a:buChar char="•"/>
            </a:pPr>
            <a:r>
              <a:rPr lang="en-US" sz="1400" dirty="0" smtClean="0"/>
              <a:t>GUI development software for easy implementation of touch screen display interface.</a:t>
            </a:r>
          </a:p>
          <a:p>
            <a:pPr marL="285750" indent="-285750" algn="l">
              <a:buFont typeface="Arial"/>
              <a:buChar char="•"/>
            </a:pPr>
            <a:r>
              <a:rPr lang="en-US" sz="1400" dirty="0" smtClean="0"/>
              <a:t>4.8” diagonal viewing area.</a:t>
            </a:r>
          </a:p>
          <a:p>
            <a:pPr marL="285750" indent="-285750" algn="l">
              <a:buFont typeface="Arial"/>
              <a:buChar char="•"/>
            </a:pPr>
            <a:r>
              <a:rPr lang="en-US" sz="1400" dirty="0" smtClean="0"/>
              <a:t>Flash – 354KB</a:t>
            </a:r>
          </a:p>
          <a:p>
            <a:pPr marL="285750" indent="-285750" algn="l">
              <a:buFont typeface="Arial"/>
              <a:buChar char="•"/>
            </a:pPr>
            <a:r>
              <a:rPr lang="en-US" sz="1400" dirty="0" smtClean="0"/>
              <a:t>RAM – 509KB</a:t>
            </a:r>
          </a:p>
          <a:p>
            <a:pPr marL="285750" indent="-285750" algn="l">
              <a:buFont typeface="Arial"/>
              <a:buChar char="•"/>
            </a:pPr>
            <a:r>
              <a:rPr lang="en-US" sz="1400" dirty="0" smtClean="0"/>
              <a:t>EEPROM – 320B</a:t>
            </a:r>
          </a:p>
          <a:p>
            <a:pPr marL="285750" indent="-285750" algn="l">
              <a:buFont typeface="Arial"/>
              <a:buChar char="•"/>
            </a:pPr>
            <a:r>
              <a:rPr lang="en-US" sz="1400" dirty="0"/>
              <a:t>8 Channel 8-bit A/D at up to 100 </a:t>
            </a:r>
            <a:r>
              <a:rPr lang="en-US" sz="1400" dirty="0" smtClean="0"/>
              <a:t>Kbps</a:t>
            </a:r>
            <a:r>
              <a:rPr lang="en-US" sz="1400" dirty="0"/>
              <a:t>, 0-5 V input </a:t>
            </a:r>
          </a:p>
          <a:p>
            <a:pPr marL="285750" indent="-285750" algn="l">
              <a:buFont typeface="Arial"/>
              <a:buChar char="•"/>
            </a:pPr>
            <a:r>
              <a:rPr lang="en-US" sz="1400" dirty="0" smtClean="0"/>
              <a:t>Expandable memory capabilities if on board memory is not sufficient.</a:t>
            </a:r>
          </a:p>
          <a:p>
            <a:pPr marL="285750" indent="-285750" algn="l">
              <a:buFont typeface="Arial"/>
              <a:buChar char="•"/>
            </a:pPr>
            <a:r>
              <a:rPr lang="en-US" sz="1400" dirty="0" smtClean="0"/>
              <a:t>Only external part needed is wireless communications.</a:t>
            </a:r>
          </a:p>
          <a:p>
            <a:pPr marL="285750" indent="-285750" algn="l">
              <a:buFont typeface="Arial"/>
              <a:buChar char="•"/>
            </a:pPr>
            <a:endParaRPr lang="en-US" sz="1400" dirty="0" smtClean="0"/>
          </a:p>
          <a:p>
            <a:pPr algn="l"/>
            <a:endParaRPr lang="en-US" sz="1400" dirty="0"/>
          </a:p>
        </p:txBody>
      </p:sp>
    </p:spTree>
    <p:extLst>
      <p:ext uri="{BB962C8B-B14F-4D97-AF65-F5344CB8AC3E}">
        <p14:creationId xmlns:p14="http://schemas.microsoft.com/office/powerpoint/2010/main" val="21641265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P_SBUSC_TXT_Idea_Brainstorm_Gree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PPP_SBUSC_TXT_Idea_Brainstorm_Green.pot</Template>
  <TotalTime>456</TotalTime>
  <Words>1681</Words>
  <Application>Microsoft Macintosh PowerPoint</Application>
  <PresentationFormat>On-screen Show (4:3)</PresentationFormat>
  <Paragraphs>400</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PPP_SBUSC_TXT_Idea_Brainstorm_Green</vt:lpstr>
      <vt:lpstr>POWER-AID</vt:lpstr>
      <vt:lpstr>Project Description</vt:lpstr>
      <vt:lpstr>Motivation</vt:lpstr>
      <vt:lpstr>Goal and Objectives</vt:lpstr>
      <vt:lpstr>Specifications</vt:lpstr>
      <vt:lpstr>System Block Diagram</vt:lpstr>
      <vt:lpstr>Generator Module Block Diagram</vt:lpstr>
      <vt:lpstr>Power Strip Module Block Diagram</vt:lpstr>
      <vt:lpstr>Qscreen Controller</vt:lpstr>
      <vt:lpstr>Touch Screen Block Diagram</vt:lpstr>
      <vt:lpstr>Software Flowchart</vt:lpstr>
      <vt:lpstr>POWER MEASUREMENT  </vt:lpstr>
      <vt:lpstr>Different Current Measuring Alternatives</vt:lpstr>
      <vt:lpstr>Current Sensing Circuit</vt:lpstr>
      <vt:lpstr>How Hall Effect Current sensor Works</vt:lpstr>
      <vt:lpstr>Power Measuring Circuit</vt:lpstr>
      <vt:lpstr>Phase Angle</vt:lpstr>
      <vt:lpstr>Power Measuring Circuit Blog Diagram</vt:lpstr>
      <vt:lpstr>Solid State Relay</vt:lpstr>
      <vt:lpstr>CC2500 Wireless Transceiver</vt:lpstr>
      <vt:lpstr>CC2500 Wireless Transceiver</vt:lpstr>
      <vt:lpstr>Data Flow</vt:lpstr>
      <vt:lpstr>Communication</vt:lpstr>
      <vt:lpstr>TI eZ430-RF2500</vt:lpstr>
      <vt:lpstr>Powering Outlets</vt:lpstr>
      <vt:lpstr>A/D Conversion</vt:lpstr>
      <vt:lpstr>Testing Procedure </vt:lpstr>
      <vt:lpstr>Problem Solving</vt:lpstr>
      <vt:lpstr>Microprocessor Functions</vt:lpstr>
      <vt:lpstr>MSP430</vt:lpstr>
      <vt:lpstr>MSP430AFE253 Specifications</vt:lpstr>
      <vt:lpstr>MSP430 Pin assignments</vt:lpstr>
      <vt:lpstr>Code Composer Studio (CCSv4)</vt:lpstr>
      <vt:lpstr>PowerPoint Presentation</vt:lpstr>
      <vt:lpstr>Pre-built functions</vt:lpstr>
      <vt:lpstr>MCU Program Flow (1/2)</vt:lpstr>
      <vt:lpstr>MCU Program Flow (2/2)</vt:lpstr>
      <vt:lpstr>Administrative Content</vt:lpstr>
      <vt:lpstr>Budget</vt:lpstr>
      <vt:lpstr>Progress</vt:lpstr>
      <vt:lpstr>Future Improvements</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D'Nae Carman</dc:creator>
  <cp:lastModifiedBy>christopher diller</cp:lastModifiedBy>
  <cp:revision>90</cp:revision>
  <dcterms:created xsi:type="dcterms:W3CDTF">2008-09-29T17:12:06Z</dcterms:created>
  <dcterms:modified xsi:type="dcterms:W3CDTF">2011-09-14T21:56:10Z</dcterms:modified>
</cp:coreProperties>
</file>